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9" r:id="rId2"/>
    <p:sldId id="290" r:id="rId3"/>
    <p:sldId id="260" r:id="rId4"/>
    <p:sldId id="258" r:id="rId5"/>
    <p:sldId id="262" r:id="rId6"/>
    <p:sldId id="263" r:id="rId7"/>
    <p:sldId id="261" r:id="rId8"/>
    <p:sldId id="277" r:id="rId9"/>
    <p:sldId id="276" r:id="rId10"/>
    <p:sldId id="256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2" r:id="rId20"/>
    <p:sldId id="274" r:id="rId21"/>
    <p:sldId id="288" r:id="rId22"/>
    <p:sldId id="286" r:id="rId23"/>
    <p:sldId id="279" r:id="rId24"/>
    <p:sldId id="284" r:id="rId25"/>
  </p:sldIdLst>
  <p:sldSz cx="9144000" cy="6858000" type="screen4x3"/>
  <p:notesSz cx="6815138" cy="99425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858B31-F27B-4403-B047-F8E94FED445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2EB8D29C-47A8-451A-868E-8F932B5E82B5}">
      <dgm:prSet/>
      <dgm:spPr>
        <a:solidFill>
          <a:srgbClr val="00B050"/>
        </a:solidFill>
        <a:ln>
          <a:solidFill>
            <a:srgbClr val="FFFF00"/>
          </a:solidFill>
        </a:ln>
      </dgm:spPr>
      <dgm:t>
        <a:bodyPr/>
        <a:lstStyle/>
        <a:p>
          <a:pPr rtl="0"/>
          <a:r>
            <a:rPr lang="en-US" b="1" dirty="0" smtClean="0">
              <a:latin typeface="IrisUPC" pitchFamily="34" charset="-34"/>
              <a:cs typeface="IrisUPC" pitchFamily="34" charset="-34"/>
            </a:rPr>
            <a:t>3</a:t>
          </a:r>
          <a:r>
            <a:rPr lang="th-TH" b="1" dirty="0" smtClean="0">
              <a:latin typeface="IrisUPC" pitchFamily="34" charset="-34"/>
              <a:cs typeface="IrisUPC" pitchFamily="34" charset="-34"/>
            </a:rPr>
            <a:t>. แนะนำ ให้คำปรึกษา บันทึก และรายงาน</a:t>
          </a:r>
          <a:br>
            <a:rPr lang="th-TH" b="1" dirty="0" smtClean="0">
              <a:latin typeface="IrisUPC" pitchFamily="34" charset="-34"/>
              <a:cs typeface="IrisUPC" pitchFamily="34" charset="-34"/>
            </a:rPr>
          </a:br>
          <a:r>
            <a:rPr lang="en-US" b="1" dirty="0" smtClean="0">
              <a:latin typeface="IrisUPC" pitchFamily="34" charset="-34"/>
              <a:cs typeface="IrisUPC" pitchFamily="34" charset="-34"/>
            </a:rPr>
            <a:t>:</a:t>
          </a:r>
          <a:r>
            <a:rPr lang="th-TH" b="1" dirty="0" smtClean="0">
              <a:latin typeface="IrisUPC" pitchFamily="34" charset="-34"/>
              <a:cs typeface="IrisUPC" pitchFamily="34" charset="-34"/>
            </a:rPr>
            <a:t>กรณีขอคำปรึกษาทางกฎหมาย เรื่องใดเจ้าหน้าที่ศูนย์มีองค์ความรู้เรื่องนั้นอยู่แล้ว </a:t>
          </a:r>
          <a:r>
            <a:rPr lang="en-US" b="1" dirty="0" smtClean="0">
              <a:latin typeface="IrisUPC" pitchFamily="34" charset="-34"/>
              <a:cs typeface="IrisUPC" pitchFamily="34" charset="-34"/>
            </a:rPr>
            <a:t>: </a:t>
          </a:r>
          <a:r>
            <a:rPr lang="th-TH" b="1" dirty="0" smtClean="0">
              <a:latin typeface="IrisUPC" pitchFamily="34" charset="-34"/>
              <a:cs typeface="IrisUPC" pitchFamily="34" charset="-34"/>
            </a:rPr>
            <a:t>ให้คำปรึกษาแนะนำ และบันทึกเป็นลายลักษณ์อักษรไว้ แล้วรายงานหัวหน้าศูนย์ทราบ ส่วนเรื่องใดขาดองค์ความรู้เจ้าหน้าที่ศูนย์ฯศึกษาด้วยตัวเอง ประกอบกับหาความชัดแจ้งจากพี่เลี้ยง (</a:t>
          </a:r>
          <a:r>
            <a:rPr lang="th-TH" b="1" dirty="0" err="1" smtClean="0">
              <a:latin typeface="IrisUPC" pitchFamily="34" charset="-34"/>
              <a:cs typeface="IrisUPC" pitchFamily="34" charset="-34"/>
            </a:rPr>
            <a:t>สนง.</a:t>
          </a:r>
          <a:r>
            <a:rPr lang="th-TH" b="1" dirty="0" smtClean="0">
              <a:latin typeface="IrisUPC" pitchFamily="34" charset="-34"/>
              <a:cs typeface="IrisUPC" pitchFamily="34" charset="-34"/>
            </a:rPr>
            <a:t>อัยการคุ้มครองสิทธิฯ จังหวัดสุราษฎร์ธานี สาขาไชยา) เพื่อส่งต่อคำแนะนำให้ผู้ขอคำปรึกษาทราบ โดยบันทึกคำแนะนำเป็นลายลักษณ์อักษร แล้วรายงานหัวหน้าศูนย์ทราบ</a:t>
          </a:r>
          <a:br>
            <a:rPr lang="th-TH" b="1" dirty="0" smtClean="0">
              <a:latin typeface="IrisUPC" pitchFamily="34" charset="-34"/>
              <a:cs typeface="IrisUPC" pitchFamily="34" charset="-34"/>
            </a:rPr>
          </a:br>
          <a:endParaRPr lang="th-TH" b="1" dirty="0">
            <a:latin typeface="IrisUPC" pitchFamily="34" charset="-34"/>
            <a:cs typeface="IrisUPC" pitchFamily="34" charset="-34"/>
          </a:endParaRPr>
        </a:p>
      </dgm:t>
    </dgm:pt>
    <dgm:pt modelId="{52277102-244D-43EB-9822-DF3354B62B86}" type="parTrans" cxnId="{68B63E36-E4D9-4C77-98B1-5D92C3A7EFEC}">
      <dgm:prSet/>
      <dgm:spPr/>
      <dgm:t>
        <a:bodyPr/>
        <a:lstStyle/>
        <a:p>
          <a:endParaRPr lang="th-TH"/>
        </a:p>
      </dgm:t>
    </dgm:pt>
    <dgm:pt modelId="{9DD8D01C-6D9C-4E6F-A88C-9FF3965EBA52}" type="sibTrans" cxnId="{68B63E36-E4D9-4C77-98B1-5D92C3A7EFEC}">
      <dgm:prSet/>
      <dgm:spPr/>
      <dgm:t>
        <a:bodyPr/>
        <a:lstStyle/>
        <a:p>
          <a:endParaRPr lang="th-TH"/>
        </a:p>
      </dgm:t>
    </dgm:pt>
    <dgm:pt modelId="{6B3F8738-1F55-407D-96F2-54B45787ABD6}" type="pres">
      <dgm:prSet presAssocID="{55858B31-F27B-4403-B047-F8E94FED44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3C238178-E58B-4105-8187-D05F640F8073}" type="pres">
      <dgm:prSet presAssocID="{2EB8D29C-47A8-451A-868E-8F932B5E82B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68B63E36-E4D9-4C77-98B1-5D92C3A7EFEC}" srcId="{55858B31-F27B-4403-B047-F8E94FED445B}" destId="{2EB8D29C-47A8-451A-868E-8F932B5E82B5}" srcOrd="0" destOrd="0" parTransId="{52277102-244D-43EB-9822-DF3354B62B86}" sibTransId="{9DD8D01C-6D9C-4E6F-A88C-9FF3965EBA52}"/>
    <dgm:cxn modelId="{001FCCE4-2A47-4E04-BEBD-22ED7EA085CD}" type="presOf" srcId="{2EB8D29C-47A8-451A-868E-8F932B5E82B5}" destId="{3C238178-E58B-4105-8187-D05F640F8073}" srcOrd="0" destOrd="0" presId="urn:microsoft.com/office/officeart/2005/8/layout/vList2"/>
    <dgm:cxn modelId="{4A85148E-B2BB-44CF-868D-7FE6CA5D84D9}" type="presOf" srcId="{55858B31-F27B-4403-B047-F8E94FED445B}" destId="{6B3F8738-1F55-407D-96F2-54B45787ABD6}" srcOrd="0" destOrd="0" presId="urn:microsoft.com/office/officeart/2005/8/layout/vList2"/>
    <dgm:cxn modelId="{750E9D79-B4B8-4276-9DBF-628B920C8EF6}" type="presParOf" srcId="{6B3F8738-1F55-407D-96F2-54B45787ABD6}" destId="{3C238178-E58B-4105-8187-D05F640F807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83A48E-7F6A-4C05-8F78-7BD039EBD1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1CAFD91C-C50B-4F5B-9A8A-18804561B009}">
      <dgm:prSet custT="1"/>
      <dgm:spPr>
        <a:solidFill>
          <a:srgbClr val="002060"/>
        </a:solidFill>
        <a:ln>
          <a:solidFill>
            <a:srgbClr val="FFFF00"/>
          </a:solidFill>
        </a:ln>
      </dgm:spPr>
      <dgm:t>
        <a:bodyPr/>
        <a:lstStyle/>
        <a:p>
          <a:pPr rtl="0"/>
          <a:r>
            <a:rPr lang="en-US" sz="3600" b="1" i="0" baseline="0" dirty="0" smtClean="0">
              <a:latin typeface="IrisUPC" pitchFamily="34" charset="-34"/>
              <a:cs typeface="IrisUPC" pitchFamily="34" charset="-34"/>
            </a:rPr>
            <a:t>:</a:t>
          </a:r>
          <a:r>
            <a:rPr lang="th-TH" sz="3600" b="1" i="0" baseline="0" dirty="0" smtClean="0">
              <a:latin typeface="IrisUPC" pitchFamily="34" charset="-34"/>
              <a:cs typeface="IrisUPC" pitchFamily="34" charset="-34"/>
            </a:rPr>
            <a:t>กรณีขอความช่วยเหลือ </a:t>
          </a:r>
          <a:r>
            <a:rPr lang="en-US" sz="3600" b="1" i="0" baseline="0" dirty="0" smtClean="0">
              <a:latin typeface="IrisUPC" pitchFamily="34" charset="-34"/>
              <a:cs typeface="IrisUPC" pitchFamily="34" charset="-34"/>
            </a:rPr>
            <a:t>: </a:t>
          </a:r>
          <a:r>
            <a:rPr lang="th-TH" sz="3600" b="1" i="0" baseline="0" dirty="0" smtClean="0">
              <a:latin typeface="IrisUPC" pitchFamily="34" charset="-34"/>
              <a:cs typeface="IrisUPC" pitchFamily="34" charset="-34"/>
            </a:rPr>
            <a:t>แนะนำช่องทาง สถานที่ติดต่อ ประสานหน่วยงานที่เกี่ยวข้อง แจ้งผู้ขอความช่วยเหลือ</a:t>
          </a:r>
          <a:r>
            <a:rPr lang="th-TH" sz="3600" b="1" dirty="0" smtClean="0">
              <a:latin typeface="IrisUPC" pitchFamily="34" charset="-34"/>
              <a:cs typeface="IrisUPC" pitchFamily="34" charset="-34"/>
            </a:rPr>
            <a:t>จัดเตรียมเอกสารในเรื่องที่ประสงค์ขอรับความช่วยเหลือ หากเป็นกรณีที่องค์การบริหารส่วนตำบลคันธุลี ช่วยเหลือได้ตามภารกิจ จะเสนอความเห็นผ่านหัวหน้าศูนย์ฯ เพื่อดำเนินการช่วยเหลือต่อไป</a:t>
          </a:r>
          <a:endParaRPr lang="th-TH" sz="3600" b="1" i="0" baseline="0" dirty="0">
            <a:latin typeface="IrisUPC" pitchFamily="34" charset="-34"/>
            <a:cs typeface="IrisUPC" pitchFamily="34" charset="-34"/>
          </a:endParaRPr>
        </a:p>
      </dgm:t>
    </dgm:pt>
    <dgm:pt modelId="{5EB6BBE3-B098-448A-817B-45F5B1A3F76C}" type="parTrans" cxnId="{FAF416A5-8B1A-4AD6-A522-CAE271D5ACEA}">
      <dgm:prSet/>
      <dgm:spPr/>
      <dgm:t>
        <a:bodyPr/>
        <a:lstStyle/>
        <a:p>
          <a:endParaRPr lang="th-TH"/>
        </a:p>
      </dgm:t>
    </dgm:pt>
    <dgm:pt modelId="{5717C6F3-4A72-446D-9258-3562480DC8C5}" type="sibTrans" cxnId="{FAF416A5-8B1A-4AD6-A522-CAE271D5ACEA}">
      <dgm:prSet/>
      <dgm:spPr/>
      <dgm:t>
        <a:bodyPr/>
        <a:lstStyle/>
        <a:p>
          <a:endParaRPr lang="th-TH"/>
        </a:p>
      </dgm:t>
    </dgm:pt>
    <dgm:pt modelId="{5CF8E7C9-B48B-4518-B1CE-5BF8CB077792}" type="pres">
      <dgm:prSet presAssocID="{9683A48E-7F6A-4C05-8F78-7BD039EBD1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6888E47E-16C0-49A9-BBE8-E3AD8B983EBC}" type="pres">
      <dgm:prSet presAssocID="{1CAFD91C-C50B-4F5B-9A8A-18804561B00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FAF416A5-8B1A-4AD6-A522-CAE271D5ACEA}" srcId="{9683A48E-7F6A-4C05-8F78-7BD039EBD13C}" destId="{1CAFD91C-C50B-4F5B-9A8A-18804561B009}" srcOrd="0" destOrd="0" parTransId="{5EB6BBE3-B098-448A-817B-45F5B1A3F76C}" sibTransId="{5717C6F3-4A72-446D-9258-3562480DC8C5}"/>
    <dgm:cxn modelId="{3D66ACB2-8500-4552-B72F-1BE0577285DA}" type="presOf" srcId="{1CAFD91C-C50B-4F5B-9A8A-18804561B009}" destId="{6888E47E-16C0-49A9-BBE8-E3AD8B983EBC}" srcOrd="0" destOrd="0" presId="urn:microsoft.com/office/officeart/2005/8/layout/vList2"/>
    <dgm:cxn modelId="{0A989337-1D37-4FB5-B780-B84394710836}" type="presOf" srcId="{9683A48E-7F6A-4C05-8F78-7BD039EBD13C}" destId="{5CF8E7C9-B48B-4518-B1CE-5BF8CB077792}" srcOrd="0" destOrd="0" presId="urn:microsoft.com/office/officeart/2005/8/layout/vList2"/>
    <dgm:cxn modelId="{AFE512B0-7D6C-45F0-843D-423A246CB11F}" type="presParOf" srcId="{5CF8E7C9-B48B-4518-B1CE-5BF8CB077792}" destId="{6888E47E-16C0-49A9-BBE8-E3AD8B983EB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888ED2-FE84-4328-88FA-225688601E7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22A81D26-41F6-42A6-A90B-6329D768C90E}">
      <dgm:prSet/>
      <dgm:spPr/>
      <dgm:t>
        <a:bodyPr/>
        <a:lstStyle/>
        <a:p>
          <a:r>
            <a:rPr lang="th-TH" dirty="0" smtClean="0"/>
            <a:t>ได้รับความร่วมมือจาก</a:t>
          </a:r>
          <a:r>
            <a:rPr lang="th-TH" dirty="0" err="1" smtClean="0"/>
            <a:t>สนง.</a:t>
          </a:r>
          <a:r>
            <a:rPr lang="th-TH" dirty="0" smtClean="0"/>
            <a:t>อัยการคุ้มครองสิทธิฯ จังหวัดสุราษฎร์ธานี (สาขาไชยา)</a:t>
          </a:r>
          <a:endParaRPr lang="th-TH" dirty="0"/>
        </a:p>
      </dgm:t>
    </dgm:pt>
    <dgm:pt modelId="{0407D5D2-0AD7-4F54-9EAE-FC035928074D}" type="parTrans" cxnId="{A888E55B-33A6-45F9-951D-5EF18352E72C}">
      <dgm:prSet/>
      <dgm:spPr/>
      <dgm:t>
        <a:bodyPr/>
        <a:lstStyle/>
        <a:p>
          <a:endParaRPr lang="th-TH"/>
        </a:p>
      </dgm:t>
    </dgm:pt>
    <dgm:pt modelId="{937DB3F5-0907-422E-A573-168A1C298F1B}" type="sibTrans" cxnId="{A888E55B-33A6-45F9-951D-5EF18352E72C}">
      <dgm:prSet/>
      <dgm:spPr/>
      <dgm:t>
        <a:bodyPr/>
        <a:lstStyle/>
        <a:p>
          <a:endParaRPr lang="th-TH"/>
        </a:p>
      </dgm:t>
    </dgm:pt>
    <dgm:pt modelId="{3C74E461-3A13-44C9-B562-2BE225CCCBA7}">
      <dgm:prSet/>
      <dgm:spPr/>
      <dgm:t>
        <a:bodyPr/>
        <a:lstStyle/>
        <a:p>
          <a:pPr rtl="0"/>
          <a:r>
            <a:rPr lang="th-TH" b="1" dirty="0" smtClean="0"/>
            <a:t>การขจัดความไม่รู้กฎหมาย</a:t>
          </a:r>
          <a:endParaRPr lang="th-TH" b="1" dirty="0"/>
        </a:p>
      </dgm:t>
    </dgm:pt>
    <dgm:pt modelId="{C115964C-A05C-4688-B199-020A10923BAE}" type="sibTrans" cxnId="{AD6242F5-FBA8-4651-AB53-8F799C9A8012}">
      <dgm:prSet/>
      <dgm:spPr/>
      <dgm:t>
        <a:bodyPr/>
        <a:lstStyle/>
        <a:p>
          <a:endParaRPr lang="th-TH"/>
        </a:p>
      </dgm:t>
    </dgm:pt>
    <dgm:pt modelId="{73C64D50-70B1-4EC4-9D1D-5001A9356CBC}" type="parTrans" cxnId="{AD6242F5-FBA8-4651-AB53-8F799C9A8012}">
      <dgm:prSet/>
      <dgm:spPr/>
      <dgm:t>
        <a:bodyPr/>
        <a:lstStyle/>
        <a:p>
          <a:endParaRPr lang="th-TH"/>
        </a:p>
      </dgm:t>
    </dgm:pt>
    <dgm:pt modelId="{53D098D8-B114-4DB2-B2BF-522AF1249FA6}" type="pres">
      <dgm:prSet presAssocID="{55888ED2-FE84-4328-88FA-225688601E7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0336BC2B-5E5C-42A3-A6D7-07EC5D2E8DEF}" type="pres">
      <dgm:prSet presAssocID="{3C74E461-3A13-44C9-B562-2BE225CCCBA7}" presName="composite" presStyleCnt="0"/>
      <dgm:spPr/>
    </dgm:pt>
    <dgm:pt modelId="{9C6C6C22-B6B7-4913-9F83-1EDED83EA03C}" type="pres">
      <dgm:prSet presAssocID="{3C74E461-3A13-44C9-B562-2BE225CCCBA7}" presName="parentText" presStyleLbl="alignNode1" presStyleIdx="0" presStyleCnt="1" custLinFactNeighborX="0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4D587C4-21B8-4E32-901F-10BC86AC821F}" type="pres">
      <dgm:prSet presAssocID="{3C74E461-3A13-44C9-B562-2BE225CCCBA7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AD6242F5-FBA8-4651-AB53-8F799C9A8012}" srcId="{55888ED2-FE84-4328-88FA-225688601E74}" destId="{3C74E461-3A13-44C9-B562-2BE225CCCBA7}" srcOrd="0" destOrd="0" parTransId="{73C64D50-70B1-4EC4-9D1D-5001A9356CBC}" sibTransId="{C115964C-A05C-4688-B199-020A10923BAE}"/>
    <dgm:cxn modelId="{EB97E706-5F86-4685-9FF3-7B832F99D3DD}" type="presOf" srcId="{22A81D26-41F6-42A6-A90B-6329D768C90E}" destId="{E4D587C4-21B8-4E32-901F-10BC86AC821F}" srcOrd="0" destOrd="0" presId="urn:microsoft.com/office/officeart/2005/8/layout/chevron2"/>
    <dgm:cxn modelId="{1F0A3887-F665-4DEB-B885-EB414A9D36E5}" type="presOf" srcId="{3C74E461-3A13-44C9-B562-2BE225CCCBA7}" destId="{9C6C6C22-B6B7-4913-9F83-1EDED83EA03C}" srcOrd="0" destOrd="0" presId="urn:microsoft.com/office/officeart/2005/8/layout/chevron2"/>
    <dgm:cxn modelId="{A888E55B-33A6-45F9-951D-5EF18352E72C}" srcId="{3C74E461-3A13-44C9-B562-2BE225CCCBA7}" destId="{22A81D26-41F6-42A6-A90B-6329D768C90E}" srcOrd="0" destOrd="0" parTransId="{0407D5D2-0AD7-4F54-9EAE-FC035928074D}" sibTransId="{937DB3F5-0907-422E-A573-168A1C298F1B}"/>
    <dgm:cxn modelId="{164895D9-943F-4BE6-BDB9-CE4CA46E08CE}" type="presOf" srcId="{55888ED2-FE84-4328-88FA-225688601E74}" destId="{53D098D8-B114-4DB2-B2BF-522AF1249FA6}" srcOrd="0" destOrd="0" presId="urn:microsoft.com/office/officeart/2005/8/layout/chevron2"/>
    <dgm:cxn modelId="{C43A7525-31E7-40B1-BBAD-BE2B56EDE4B0}" type="presParOf" srcId="{53D098D8-B114-4DB2-B2BF-522AF1249FA6}" destId="{0336BC2B-5E5C-42A3-A6D7-07EC5D2E8DEF}" srcOrd="0" destOrd="0" presId="urn:microsoft.com/office/officeart/2005/8/layout/chevron2"/>
    <dgm:cxn modelId="{54A154F6-7F02-4BF4-BD13-D22AB1298C72}" type="presParOf" srcId="{0336BC2B-5E5C-42A3-A6D7-07EC5D2E8DEF}" destId="{9C6C6C22-B6B7-4913-9F83-1EDED83EA03C}" srcOrd="0" destOrd="0" presId="urn:microsoft.com/office/officeart/2005/8/layout/chevron2"/>
    <dgm:cxn modelId="{DB229E88-E880-4767-B6F1-EA531F7CC108}" type="presParOf" srcId="{0336BC2B-5E5C-42A3-A6D7-07EC5D2E8DEF}" destId="{E4D587C4-21B8-4E32-901F-10BC86AC82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0042DB9-2CDF-44FE-B302-B97509F5B5E8}" type="doc">
      <dgm:prSet loTypeId="urn:microsoft.com/office/officeart/2005/8/layout/vProcess5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9BEB1D47-BFD6-4F69-A6D8-57C0B87750DF}">
      <dgm:prSet custT="1"/>
      <dgm:spPr/>
      <dgm:t>
        <a:bodyPr/>
        <a:lstStyle/>
        <a:p>
          <a:pPr rtl="0">
            <a:spcAft>
              <a:spcPts val="0"/>
            </a:spcAft>
          </a:pPr>
          <a:r>
            <a:rPr lang="th-TH" sz="3600" dirty="0" smtClean="0"/>
            <a:t>การจัดหน่วยให้ความรู้ทางกฎหมาย </a:t>
          </a:r>
        </a:p>
        <a:p>
          <a:pPr rtl="0">
            <a:spcAft>
              <a:spcPct val="35000"/>
            </a:spcAft>
          </a:pPr>
          <a:r>
            <a:rPr lang="th-TH" sz="3600" dirty="0" smtClean="0"/>
            <a:t>ในโครงการของดีตำบลคันธุลี  และกิจกรรมอำเภอยิ้มเคลื่อนที่</a:t>
          </a:r>
          <a:endParaRPr lang="th-TH" sz="3600" dirty="0"/>
        </a:p>
      </dgm:t>
    </dgm:pt>
    <dgm:pt modelId="{0A41FD01-03AF-4DBE-9DB8-F03BA24431D7}" type="parTrans" cxnId="{E4D97128-9D2B-4799-BF3A-A36D5D9484A1}">
      <dgm:prSet/>
      <dgm:spPr/>
      <dgm:t>
        <a:bodyPr/>
        <a:lstStyle/>
        <a:p>
          <a:endParaRPr lang="th-TH"/>
        </a:p>
      </dgm:t>
    </dgm:pt>
    <dgm:pt modelId="{62AF819E-E4FB-4C63-B53E-03C236192D11}" type="sibTrans" cxnId="{E4D97128-9D2B-4799-BF3A-A36D5D9484A1}">
      <dgm:prSet/>
      <dgm:spPr/>
      <dgm:t>
        <a:bodyPr/>
        <a:lstStyle/>
        <a:p>
          <a:endParaRPr lang="th-TH"/>
        </a:p>
      </dgm:t>
    </dgm:pt>
    <dgm:pt modelId="{F7C4D8FF-133E-432C-A109-8FE475EBA04B}" type="pres">
      <dgm:prSet presAssocID="{D0042DB9-2CDF-44FE-B302-B97509F5B5E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D2EC91B2-13FA-4745-85FC-C48CB1710888}" type="pres">
      <dgm:prSet presAssocID="{D0042DB9-2CDF-44FE-B302-B97509F5B5E8}" presName="dummyMaxCanvas" presStyleCnt="0">
        <dgm:presLayoutVars/>
      </dgm:prSet>
      <dgm:spPr/>
    </dgm:pt>
    <dgm:pt modelId="{C24B68AB-0A3E-4385-B43D-AD9C4CF1F462}" type="pres">
      <dgm:prSet presAssocID="{D0042DB9-2CDF-44FE-B302-B97509F5B5E8}" presName="OneNode_1" presStyleLbl="node1" presStyleIdx="0" presStyleCnt="1" custLinFactNeighborX="-5455" custLinFactNeighborY="-5335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C722D004-23F7-457C-BC91-D4F2936CBC46}" type="presOf" srcId="{D0042DB9-2CDF-44FE-B302-B97509F5B5E8}" destId="{F7C4D8FF-133E-432C-A109-8FE475EBA04B}" srcOrd="0" destOrd="0" presId="urn:microsoft.com/office/officeart/2005/8/layout/vProcess5"/>
    <dgm:cxn modelId="{E4D97128-9D2B-4799-BF3A-A36D5D9484A1}" srcId="{D0042DB9-2CDF-44FE-B302-B97509F5B5E8}" destId="{9BEB1D47-BFD6-4F69-A6D8-57C0B87750DF}" srcOrd="0" destOrd="0" parTransId="{0A41FD01-03AF-4DBE-9DB8-F03BA24431D7}" sibTransId="{62AF819E-E4FB-4C63-B53E-03C236192D11}"/>
    <dgm:cxn modelId="{31D36251-55EB-4EA9-9D58-F2D6B18A080C}" type="presOf" srcId="{9BEB1D47-BFD6-4F69-A6D8-57C0B87750DF}" destId="{C24B68AB-0A3E-4385-B43D-AD9C4CF1F462}" srcOrd="0" destOrd="0" presId="urn:microsoft.com/office/officeart/2005/8/layout/vProcess5"/>
    <dgm:cxn modelId="{38E1F51B-96C7-4AEA-B304-C03F04FE20E0}" type="presParOf" srcId="{F7C4D8FF-133E-432C-A109-8FE475EBA04B}" destId="{D2EC91B2-13FA-4745-85FC-C48CB1710888}" srcOrd="0" destOrd="0" presId="urn:microsoft.com/office/officeart/2005/8/layout/vProcess5"/>
    <dgm:cxn modelId="{0C839EFE-5B9F-4D68-AE4A-82611C1EDA7B}" type="presParOf" srcId="{F7C4D8FF-133E-432C-A109-8FE475EBA04B}" destId="{C24B68AB-0A3E-4385-B43D-AD9C4CF1F462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888ED2-FE84-4328-88FA-225688601E7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22A81D26-41F6-42A6-A90B-6329D768C90E}">
      <dgm:prSet/>
      <dgm:spPr/>
      <dgm:t>
        <a:bodyPr/>
        <a:lstStyle/>
        <a:p>
          <a:r>
            <a:rPr lang="th-TH" dirty="0" smtClean="0"/>
            <a:t>ได้รับความร่วมมือจาก</a:t>
          </a:r>
          <a:r>
            <a:rPr lang="th-TH" dirty="0" err="1" smtClean="0"/>
            <a:t>สนง.</a:t>
          </a:r>
          <a:r>
            <a:rPr lang="th-TH" dirty="0" smtClean="0"/>
            <a:t>อัยการคุ้มครองสิทธิฯ จังหวัดสุราษฎร์ธานี (สาขาไชยา)</a:t>
          </a:r>
          <a:endParaRPr lang="th-TH" dirty="0"/>
        </a:p>
      </dgm:t>
    </dgm:pt>
    <dgm:pt modelId="{0407D5D2-0AD7-4F54-9EAE-FC035928074D}" type="parTrans" cxnId="{A888E55B-33A6-45F9-951D-5EF18352E72C}">
      <dgm:prSet/>
      <dgm:spPr/>
      <dgm:t>
        <a:bodyPr/>
        <a:lstStyle/>
        <a:p>
          <a:endParaRPr lang="th-TH"/>
        </a:p>
      </dgm:t>
    </dgm:pt>
    <dgm:pt modelId="{937DB3F5-0907-422E-A573-168A1C298F1B}" type="sibTrans" cxnId="{A888E55B-33A6-45F9-951D-5EF18352E72C}">
      <dgm:prSet/>
      <dgm:spPr/>
      <dgm:t>
        <a:bodyPr/>
        <a:lstStyle/>
        <a:p>
          <a:endParaRPr lang="th-TH"/>
        </a:p>
      </dgm:t>
    </dgm:pt>
    <dgm:pt modelId="{3C74E461-3A13-44C9-B562-2BE225CCCBA7}">
      <dgm:prSet/>
      <dgm:spPr/>
      <dgm:t>
        <a:bodyPr/>
        <a:lstStyle/>
        <a:p>
          <a:pPr rtl="0"/>
          <a:r>
            <a:rPr lang="th-TH" b="1" dirty="0" smtClean="0"/>
            <a:t>การขจัดความไม่รู้กฎหมาย</a:t>
          </a:r>
          <a:endParaRPr lang="th-TH" b="1" dirty="0"/>
        </a:p>
      </dgm:t>
    </dgm:pt>
    <dgm:pt modelId="{C115964C-A05C-4688-B199-020A10923BAE}" type="sibTrans" cxnId="{AD6242F5-FBA8-4651-AB53-8F799C9A8012}">
      <dgm:prSet/>
      <dgm:spPr/>
      <dgm:t>
        <a:bodyPr/>
        <a:lstStyle/>
        <a:p>
          <a:endParaRPr lang="th-TH"/>
        </a:p>
      </dgm:t>
    </dgm:pt>
    <dgm:pt modelId="{73C64D50-70B1-4EC4-9D1D-5001A9356CBC}" type="parTrans" cxnId="{AD6242F5-FBA8-4651-AB53-8F799C9A8012}">
      <dgm:prSet/>
      <dgm:spPr/>
      <dgm:t>
        <a:bodyPr/>
        <a:lstStyle/>
        <a:p>
          <a:endParaRPr lang="th-TH"/>
        </a:p>
      </dgm:t>
    </dgm:pt>
    <dgm:pt modelId="{53D098D8-B114-4DB2-B2BF-522AF1249FA6}" type="pres">
      <dgm:prSet presAssocID="{55888ED2-FE84-4328-88FA-225688601E7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0336BC2B-5E5C-42A3-A6D7-07EC5D2E8DEF}" type="pres">
      <dgm:prSet presAssocID="{3C74E461-3A13-44C9-B562-2BE225CCCBA7}" presName="composite" presStyleCnt="0"/>
      <dgm:spPr/>
    </dgm:pt>
    <dgm:pt modelId="{9C6C6C22-B6B7-4913-9F83-1EDED83EA03C}" type="pres">
      <dgm:prSet presAssocID="{3C74E461-3A13-44C9-B562-2BE225CCCBA7}" presName="parentText" presStyleLbl="alignNode1" presStyleIdx="0" presStyleCnt="1" custLinFactNeighborX="0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4D587C4-21B8-4E32-901F-10BC86AC821F}" type="pres">
      <dgm:prSet presAssocID="{3C74E461-3A13-44C9-B562-2BE225CCCBA7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D6CE4F57-C353-4B1E-9870-201403A50FFF}" type="presOf" srcId="{55888ED2-FE84-4328-88FA-225688601E74}" destId="{53D098D8-B114-4DB2-B2BF-522AF1249FA6}" srcOrd="0" destOrd="0" presId="urn:microsoft.com/office/officeart/2005/8/layout/chevron2"/>
    <dgm:cxn modelId="{37E55756-98B6-424C-9594-1C7F549BFC7A}" type="presOf" srcId="{3C74E461-3A13-44C9-B562-2BE225CCCBA7}" destId="{9C6C6C22-B6B7-4913-9F83-1EDED83EA03C}" srcOrd="0" destOrd="0" presId="urn:microsoft.com/office/officeart/2005/8/layout/chevron2"/>
    <dgm:cxn modelId="{AD6242F5-FBA8-4651-AB53-8F799C9A8012}" srcId="{55888ED2-FE84-4328-88FA-225688601E74}" destId="{3C74E461-3A13-44C9-B562-2BE225CCCBA7}" srcOrd="0" destOrd="0" parTransId="{73C64D50-70B1-4EC4-9D1D-5001A9356CBC}" sibTransId="{C115964C-A05C-4688-B199-020A10923BAE}"/>
    <dgm:cxn modelId="{ADA4FD0A-81CE-458C-8418-125DE6D98838}" type="presOf" srcId="{22A81D26-41F6-42A6-A90B-6329D768C90E}" destId="{E4D587C4-21B8-4E32-901F-10BC86AC821F}" srcOrd="0" destOrd="0" presId="urn:microsoft.com/office/officeart/2005/8/layout/chevron2"/>
    <dgm:cxn modelId="{A888E55B-33A6-45F9-951D-5EF18352E72C}" srcId="{3C74E461-3A13-44C9-B562-2BE225CCCBA7}" destId="{22A81D26-41F6-42A6-A90B-6329D768C90E}" srcOrd="0" destOrd="0" parTransId="{0407D5D2-0AD7-4F54-9EAE-FC035928074D}" sibTransId="{937DB3F5-0907-422E-A573-168A1C298F1B}"/>
    <dgm:cxn modelId="{CB0840FE-CA2A-4210-AE31-C5BCCB4F5BA8}" type="presParOf" srcId="{53D098D8-B114-4DB2-B2BF-522AF1249FA6}" destId="{0336BC2B-5E5C-42A3-A6D7-07EC5D2E8DEF}" srcOrd="0" destOrd="0" presId="urn:microsoft.com/office/officeart/2005/8/layout/chevron2"/>
    <dgm:cxn modelId="{3D5D030A-3F32-4D28-AA83-9B8EE2938026}" type="presParOf" srcId="{0336BC2B-5E5C-42A3-A6D7-07EC5D2E8DEF}" destId="{9C6C6C22-B6B7-4913-9F83-1EDED83EA03C}" srcOrd="0" destOrd="0" presId="urn:microsoft.com/office/officeart/2005/8/layout/chevron2"/>
    <dgm:cxn modelId="{3A4079DD-902A-46D5-ACC6-A0788A4F7803}" type="presParOf" srcId="{0336BC2B-5E5C-42A3-A6D7-07EC5D2E8DEF}" destId="{E4D587C4-21B8-4E32-901F-10BC86AC82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0042DB9-2CDF-44FE-B302-B97509F5B5E8}" type="doc">
      <dgm:prSet loTypeId="urn:microsoft.com/office/officeart/2005/8/layout/vProcess5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070BF895-16DB-45A9-BB64-586C2BB70424}">
      <dgm:prSet custT="1"/>
      <dgm:spPr/>
      <dgm:t>
        <a:bodyPr/>
        <a:lstStyle/>
        <a:p>
          <a:pPr algn="l" rtl="0"/>
          <a:r>
            <a:rPr lang="th-TH" sz="3600" dirty="0" smtClean="0"/>
            <a:t>                          การให้ความรู้ในเวทีประชาคม</a:t>
          </a:r>
          <a:endParaRPr lang="th-TH" sz="3600" dirty="0"/>
        </a:p>
      </dgm:t>
    </dgm:pt>
    <dgm:pt modelId="{A3A6BA79-BA7B-4DC5-A429-9E10008E7966}" type="sibTrans" cxnId="{F454E062-E197-4693-86A2-FEFF00B89D02}">
      <dgm:prSet/>
      <dgm:spPr/>
      <dgm:t>
        <a:bodyPr/>
        <a:lstStyle/>
        <a:p>
          <a:endParaRPr lang="th-TH"/>
        </a:p>
      </dgm:t>
    </dgm:pt>
    <dgm:pt modelId="{C13E1F76-FA37-4366-A01F-5220E43E86E7}" type="parTrans" cxnId="{F454E062-E197-4693-86A2-FEFF00B89D02}">
      <dgm:prSet/>
      <dgm:spPr/>
      <dgm:t>
        <a:bodyPr/>
        <a:lstStyle/>
        <a:p>
          <a:endParaRPr lang="th-TH"/>
        </a:p>
      </dgm:t>
    </dgm:pt>
    <dgm:pt modelId="{F7C4D8FF-133E-432C-A109-8FE475EBA04B}" type="pres">
      <dgm:prSet presAssocID="{D0042DB9-2CDF-44FE-B302-B97509F5B5E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D2EC91B2-13FA-4745-85FC-C48CB1710888}" type="pres">
      <dgm:prSet presAssocID="{D0042DB9-2CDF-44FE-B302-B97509F5B5E8}" presName="dummyMaxCanvas" presStyleCnt="0">
        <dgm:presLayoutVars/>
      </dgm:prSet>
      <dgm:spPr/>
    </dgm:pt>
    <dgm:pt modelId="{1DF00E76-301B-49D5-86ED-D11130820441}" type="pres">
      <dgm:prSet presAssocID="{D0042DB9-2CDF-44FE-B302-B97509F5B5E8}" presName="OneNode_1" presStyleLbl="node1" presStyleIdx="0" presStyleCnt="1" custLinFactNeighborX="-2727" custLinFactNeighborY="43929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207CA4C0-E2ED-4E10-B65D-E7194A9197C4}" type="presOf" srcId="{D0042DB9-2CDF-44FE-B302-B97509F5B5E8}" destId="{F7C4D8FF-133E-432C-A109-8FE475EBA04B}" srcOrd="0" destOrd="0" presId="urn:microsoft.com/office/officeart/2005/8/layout/vProcess5"/>
    <dgm:cxn modelId="{EDDFDC19-9536-48E2-BC01-64A95597E3DD}" type="presOf" srcId="{070BF895-16DB-45A9-BB64-586C2BB70424}" destId="{1DF00E76-301B-49D5-86ED-D11130820441}" srcOrd="0" destOrd="0" presId="urn:microsoft.com/office/officeart/2005/8/layout/vProcess5"/>
    <dgm:cxn modelId="{F454E062-E197-4693-86A2-FEFF00B89D02}" srcId="{D0042DB9-2CDF-44FE-B302-B97509F5B5E8}" destId="{070BF895-16DB-45A9-BB64-586C2BB70424}" srcOrd="0" destOrd="0" parTransId="{C13E1F76-FA37-4366-A01F-5220E43E86E7}" sibTransId="{A3A6BA79-BA7B-4DC5-A429-9E10008E7966}"/>
    <dgm:cxn modelId="{51F793CE-972C-4CAC-9F98-88F4F520B0D6}" type="presParOf" srcId="{F7C4D8FF-133E-432C-A109-8FE475EBA04B}" destId="{D2EC91B2-13FA-4745-85FC-C48CB1710888}" srcOrd="0" destOrd="0" presId="urn:microsoft.com/office/officeart/2005/8/layout/vProcess5"/>
    <dgm:cxn modelId="{46DAA574-047A-49B3-91DD-A894CB0E2C4C}" type="presParOf" srcId="{F7C4D8FF-133E-432C-A109-8FE475EBA04B}" destId="{1DF00E76-301B-49D5-86ED-D11130820441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5888ED2-FE84-4328-88FA-225688601E7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3C74E461-3A13-44C9-B562-2BE225CCCBA7}">
      <dgm:prSet/>
      <dgm:spPr/>
      <dgm:t>
        <a:bodyPr/>
        <a:lstStyle/>
        <a:p>
          <a:pPr rtl="0"/>
          <a:r>
            <a:rPr lang="th-TH" b="1" dirty="0" smtClean="0"/>
            <a:t>การขจัดความไม่รู้กฎหมาย</a:t>
          </a:r>
          <a:endParaRPr lang="th-TH" b="1" dirty="0"/>
        </a:p>
      </dgm:t>
    </dgm:pt>
    <dgm:pt modelId="{73C64D50-70B1-4EC4-9D1D-5001A9356CBC}" type="parTrans" cxnId="{AD6242F5-FBA8-4651-AB53-8F799C9A8012}">
      <dgm:prSet/>
      <dgm:spPr/>
      <dgm:t>
        <a:bodyPr/>
        <a:lstStyle/>
        <a:p>
          <a:endParaRPr lang="th-TH"/>
        </a:p>
      </dgm:t>
    </dgm:pt>
    <dgm:pt modelId="{C115964C-A05C-4688-B199-020A10923BAE}" type="sibTrans" cxnId="{AD6242F5-FBA8-4651-AB53-8F799C9A8012}">
      <dgm:prSet/>
      <dgm:spPr/>
      <dgm:t>
        <a:bodyPr/>
        <a:lstStyle/>
        <a:p>
          <a:endParaRPr lang="th-TH"/>
        </a:p>
      </dgm:t>
    </dgm:pt>
    <dgm:pt modelId="{22A81D26-41F6-42A6-A90B-6329D768C90E}">
      <dgm:prSet/>
      <dgm:spPr/>
      <dgm:t>
        <a:bodyPr/>
        <a:lstStyle/>
        <a:p>
          <a:r>
            <a:rPr lang="th-TH" dirty="0" smtClean="0"/>
            <a:t>ได้รับความร่วมมือจาก</a:t>
          </a:r>
          <a:r>
            <a:rPr lang="th-TH" dirty="0" err="1" smtClean="0"/>
            <a:t>สนง.</a:t>
          </a:r>
          <a:r>
            <a:rPr lang="th-TH" dirty="0" smtClean="0"/>
            <a:t>อัยการคุ้มครองสิทธิฯ จังหวัดสุราษฎร์ธานี (สาขาไชยา)</a:t>
          </a:r>
          <a:endParaRPr lang="th-TH" dirty="0"/>
        </a:p>
      </dgm:t>
    </dgm:pt>
    <dgm:pt modelId="{0407D5D2-0AD7-4F54-9EAE-FC035928074D}" type="parTrans" cxnId="{A888E55B-33A6-45F9-951D-5EF18352E72C}">
      <dgm:prSet/>
      <dgm:spPr/>
      <dgm:t>
        <a:bodyPr/>
        <a:lstStyle/>
        <a:p>
          <a:endParaRPr lang="th-TH"/>
        </a:p>
      </dgm:t>
    </dgm:pt>
    <dgm:pt modelId="{937DB3F5-0907-422E-A573-168A1C298F1B}" type="sibTrans" cxnId="{A888E55B-33A6-45F9-951D-5EF18352E72C}">
      <dgm:prSet/>
      <dgm:spPr/>
      <dgm:t>
        <a:bodyPr/>
        <a:lstStyle/>
        <a:p>
          <a:endParaRPr lang="th-TH"/>
        </a:p>
      </dgm:t>
    </dgm:pt>
    <dgm:pt modelId="{53D098D8-B114-4DB2-B2BF-522AF1249FA6}" type="pres">
      <dgm:prSet presAssocID="{55888ED2-FE84-4328-88FA-225688601E7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0336BC2B-5E5C-42A3-A6D7-07EC5D2E8DEF}" type="pres">
      <dgm:prSet presAssocID="{3C74E461-3A13-44C9-B562-2BE225CCCBA7}" presName="composite" presStyleCnt="0"/>
      <dgm:spPr/>
    </dgm:pt>
    <dgm:pt modelId="{9C6C6C22-B6B7-4913-9F83-1EDED83EA03C}" type="pres">
      <dgm:prSet presAssocID="{3C74E461-3A13-44C9-B562-2BE225CCCBA7}" presName="parentText" presStyleLbl="alignNode1" presStyleIdx="0" presStyleCnt="1" custLinFactNeighborX="0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4D587C4-21B8-4E32-901F-10BC86AC821F}" type="pres">
      <dgm:prSet presAssocID="{3C74E461-3A13-44C9-B562-2BE225CCCBA7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AD6242F5-FBA8-4651-AB53-8F799C9A8012}" srcId="{55888ED2-FE84-4328-88FA-225688601E74}" destId="{3C74E461-3A13-44C9-B562-2BE225CCCBA7}" srcOrd="0" destOrd="0" parTransId="{73C64D50-70B1-4EC4-9D1D-5001A9356CBC}" sibTransId="{C115964C-A05C-4688-B199-020A10923BAE}"/>
    <dgm:cxn modelId="{A888E55B-33A6-45F9-951D-5EF18352E72C}" srcId="{3C74E461-3A13-44C9-B562-2BE225CCCBA7}" destId="{22A81D26-41F6-42A6-A90B-6329D768C90E}" srcOrd="0" destOrd="0" parTransId="{0407D5D2-0AD7-4F54-9EAE-FC035928074D}" sibTransId="{937DB3F5-0907-422E-A573-168A1C298F1B}"/>
    <dgm:cxn modelId="{7DEE3A83-DE1E-4073-8967-96EEEB01DD06}" type="presOf" srcId="{22A81D26-41F6-42A6-A90B-6329D768C90E}" destId="{E4D587C4-21B8-4E32-901F-10BC86AC821F}" srcOrd="0" destOrd="0" presId="urn:microsoft.com/office/officeart/2005/8/layout/chevron2"/>
    <dgm:cxn modelId="{2B01E7C6-219F-4F49-96F0-30655ABEB805}" type="presOf" srcId="{55888ED2-FE84-4328-88FA-225688601E74}" destId="{53D098D8-B114-4DB2-B2BF-522AF1249FA6}" srcOrd="0" destOrd="0" presId="urn:microsoft.com/office/officeart/2005/8/layout/chevron2"/>
    <dgm:cxn modelId="{FFD86905-BCE9-4843-ABAA-7567BC719E52}" type="presOf" srcId="{3C74E461-3A13-44C9-B562-2BE225CCCBA7}" destId="{9C6C6C22-B6B7-4913-9F83-1EDED83EA03C}" srcOrd="0" destOrd="0" presId="urn:microsoft.com/office/officeart/2005/8/layout/chevron2"/>
    <dgm:cxn modelId="{70EF9854-3040-4BA7-9801-47B6183DCB48}" type="presParOf" srcId="{53D098D8-B114-4DB2-B2BF-522AF1249FA6}" destId="{0336BC2B-5E5C-42A3-A6D7-07EC5D2E8DEF}" srcOrd="0" destOrd="0" presId="urn:microsoft.com/office/officeart/2005/8/layout/chevron2"/>
    <dgm:cxn modelId="{67DA73E2-698B-44A9-BA10-526D2A50ADD4}" type="presParOf" srcId="{0336BC2B-5E5C-42A3-A6D7-07EC5D2E8DEF}" destId="{9C6C6C22-B6B7-4913-9F83-1EDED83EA03C}" srcOrd="0" destOrd="0" presId="urn:microsoft.com/office/officeart/2005/8/layout/chevron2"/>
    <dgm:cxn modelId="{DDE30DFA-A3E9-46F0-8CA0-A34C67C63F93}" type="presParOf" srcId="{0336BC2B-5E5C-42A3-A6D7-07EC5D2E8DEF}" destId="{E4D587C4-21B8-4E32-901F-10BC86AC82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0042DB9-2CDF-44FE-B302-B97509F5B5E8}" type="doc">
      <dgm:prSet loTypeId="urn:microsoft.com/office/officeart/2005/8/layout/vProcess5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BB9FBE11-E2D0-44E2-AD8A-A2C7F26883DA}">
      <dgm:prSet custT="1"/>
      <dgm:spPr/>
      <dgm:t>
        <a:bodyPr/>
        <a:lstStyle/>
        <a:p>
          <a:pPr rtl="0"/>
          <a:r>
            <a:rPr lang="th-TH" sz="3600" dirty="0" smtClean="0"/>
            <a:t>การสอดแทรกกิจกรรมลดความรุนแรงในครอบครัว ให้กับผู้ปกครองเด็ก ในโครงการของศูนย์พัฒนาครอบครัว</a:t>
          </a:r>
          <a:endParaRPr lang="th-TH" sz="3600" dirty="0"/>
        </a:p>
      </dgm:t>
    </dgm:pt>
    <dgm:pt modelId="{4AA0FEE8-1756-45FF-8907-441F92D236F4}" type="sibTrans" cxnId="{870D0251-FAA1-46B8-81BA-79AE3B7556DE}">
      <dgm:prSet/>
      <dgm:spPr/>
      <dgm:t>
        <a:bodyPr/>
        <a:lstStyle/>
        <a:p>
          <a:endParaRPr lang="th-TH"/>
        </a:p>
      </dgm:t>
    </dgm:pt>
    <dgm:pt modelId="{60816D60-AAE6-4FFB-80EA-3A507F0F8E47}" type="parTrans" cxnId="{870D0251-FAA1-46B8-81BA-79AE3B7556DE}">
      <dgm:prSet/>
      <dgm:spPr/>
      <dgm:t>
        <a:bodyPr/>
        <a:lstStyle/>
        <a:p>
          <a:endParaRPr lang="th-TH"/>
        </a:p>
      </dgm:t>
    </dgm:pt>
    <dgm:pt modelId="{F7C4D8FF-133E-432C-A109-8FE475EBA04B}" type="pres">
      <dgm:prSet presAssocID="{D0042DB9-2CDF-44FE-B302-B97509F5B5E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D2EC91B2-13FA-4745-85FC-C48CB1710888}" type="pres">
      <dgm:prSet presAssocID="{D0042DB9-2CDF-44FE-B302-B97509F5B5E8}" presName="dummyMaxCanvas" presStyleCnt="0">
        <dgm:presLayoutVars/>
      </dgm:prSet>
      <dgm:spPr/>
    </dgm:pt>
    <dgm:pt modelId="{C0F3549B-633C-4909-ACA3-0B950B990369}" type="pres">
      <dgm:prSet presAssocID="{D0042DB9-2CDF-44FE-B302-B97509F5B5E8}" presName="OneNode_1" presStyleLbl="node1" presStyleIdx="0" presStyleCnt="1" custScaleY="193291" custLinFactNeighborY="2348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29EB8F09-EBBD-4595-B7A9-13653483B0C0}" type="presOf" srcId="{D0042DB9-2CDF-44FE-B302-B97509F5B5E8}" destId="{F7C4D8FF-133E-432C-A109-8FE475EBA04B}" srcOrd="0" destOrd="0" presId="urn:microsoft.com/office/officeart/2005/8/layout/vProcess5"/>
    <dgm:cxn modelId="{DC4CE520-BE60-40C2-9F94-2E41D95A5AD2}" type="presOf" srcId="{BB9FBE11-E2D0-44E2-AD8A-A2C7F26883DA}" destId="{C0F3549B-633C-4909-ACA3-0B950B990369}" srcOrd="0" destOrd="0" presId="urn:microsoft.com/office/officeart/2005/8/layout/vProcess5"/>
    <dgm:cxn modelId="{870D0251-FAA1-46B8-81BA-79AE3B7556DE}" srcId="{D0042DB9-2CDF-44FE-B302-B97509F5B5E8}" destId="{BB9FBE11-E2D0-44E2-AD8A-A2C7F26883DA}" srcOrd="0" destOrd="0" parTransId="{60816D60-AAE6-4FFB-80EA-3A507F0F8E47}" sibTransId="{4AA0FEE8-1756-45FF-8907-441F92D236F4}"/>
    <dgm:cxn modelId="{AC74AD2A-18BE-45C1-A7ED-E5BE59E73C67}" type="presParOf" srcId="{F7C4D8FF-133E-432C-A109-8FE475EBA04B}" destId="{D2EC91B2-13FA-4745-85FC-C48CB1710888}" srcOrd="0" destOrd="0" presId="urn:microsoft.com/office/officeart/2005/8/layout/vProcess5"/>
    <dgm:cxn modelId="{61423304-3EF1-4F7B-B226-8689038AD246}" type="presParOf" srcId="{F7C4D8FF-133E-432C-A109-8FE475EBA04B}" destId="{C0F3549B-633C-4909-ACA3-0B950B990369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C238178-E58B-4105-8187-D05F640F8073}">
      <dsp:nvSpPr>
        <dsp:cNvPr id="0" name=""/>
        <dsp:cNvSpPr/>
      </dsp:nvSpPr>
      <dsp:spPr>
        <a:xfrm>
          <a:off x="0" y="123479"/>
          <a:ext cx="8784976" cy="6233760"/>
        </a:xfrm>
        <a:prstGeom prst="roundRect">
          <a:avLst/>
        </a:prstGeom>
        <a:solidFill>
          <a:srgbClr val="00B050"/>
        </a:solidFill>
        <a:ln w="4250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>
              <a:latin typeface="IrisUPC" pitchFamily="34" charset="-34"/>
              <a:cs typeface="IrisUPC" pitchFamily="34" charset="-34"/>
            </a:rPr>
            <a:t>3</a:t>
          </a:r>
          <a:r>
            <a:rPr lang="th-TH" sz="3700" b="1" kern="1200" dirty="0" smtClean="0">
              <a:latin typeface="IrisUPC" pitchFamily="34" charset="-34"/>
              <a:cs typeface="IrisUPC" pitchFamily="34" charset="-34"/>
            </a:rPr>
            <a:t>. แนะนำ ให้คำปรึกษา บันทึก และรายงาน</a:t>
          </a:r>
          <a:br>
            <a:rPr lang="th-TH" sz="3700" b="1" kern="1200" dirty="0" smtClean="0">
              <a:latin typeface="IrisUPC" pitchFamily="34" charset="-34"/>
              <a:cs typeface="IrisUPC" pitchFamily="34" charset="-34"/>
            </a:rPr>
          </a:br>
          <a:r>
            <a:rPr lang="en-US" sz="3700" b="1" kern="1200" dirty="0" smtClean="0">
              <a:latin typeface="IrisUPC" pitchFamily="34" charset="-34"/>
              <a:cs typeface="IrisUPC" pitchFamily="34" charset="-34"/>
            </a:rPr>
            <a:t>:</a:t>
          </a:r>
          <a:r>
            <a:rPr lang="th-TH" sz="3700" b="1" kern="1200" dirty="0" smtClean="0">
              <a:latin typeface="IrisUPC" pitchFamily="34" charset="-34"/>
              <a:cs typeface="IrisUPC" pitchFamily="34" charset="-34"/>
            </a:rPr>
            <a:t>กรณีขอคำปรึกษาทางกฎหมาย เรื่องใดเจ้าหน้าที่ศูนย์มีองค์ความรู้เรื่องนั้นอยู่แล้ว </a:t>
          </a:r>
          <a:r>
            <a:rPr lang="en-US" sz="3700" b="1" kern="1200" dirty="0" smtClean="0">
              <a:latin typeface="IrisUPC" pitchFamily="34" charset="-34"/>
              <a:cs typeface="IrisUPC" pitchFamily="34" charset="-34"/>
            </a:rPr>
            <a:t>: </a:t>
          </a:r>
          <a:r>
            <a:rPr lang="th-TH" sz="3700" b="1" kern="1200" dirty="0" smtClean="0">
              <a:latin typeface="IrisUPC" pitchFamily="34" charset="-34"/>
              <a:cs typeface="IrisUPC" pitchFamily="34" charset="-34"/>
            </a:rPr>
            <a:t>ให้คำปรึกษาแนะนำ และบันทึกเป็นลายลักษณ์อักษรไว้ แล้วรายงานหัวหน้าศูนย์ทราบ ส่วนเรื่องใดขาดองค์ความรู้เจ้าหน้าที่ศูนย์ฯศึกษาด้วยตัวเอง ประกอบกับหาความชัดแจ้งจากพี่เลี้ยง (</a:t>
          </a:r>
          <a:r>
            <a:rPr lang="th-TH" sz="3700" b="1" kern="1200" dirty="0" err="1" smtClean="0">
              <a:latin typeface="IrisUPC" pitchFamily="34" charset="-34"/>
              <a:cs typeface="IrisUPC" pitchFamily="34" charset="-34"/>
            </a:rPr>
            <a:t>สนง.</a:t>
          </a:r>
          <a:r>
            <a:rPr lang="th-TH" sz="3700" b="1" kern="1200" dirty="0" smtClean="0">
              <a:latin typeface="IrisUPC" pitchFamily="34" charset="-34"/>
              <a:cs typeface="IrisUPC" pitchFamily="34" charset="-34"/>
            </a:rPr>
            <a:t>อัยการคุ้มครองสิทธิฯ จังหวัดสุราษฎร์ธานี สาขาไชยา) เพื่อส่งต่อคำแนะนำให้ผู้ขอคำปรึกษาทราบ โดยบันทึกคำแนะนำเป็นลายลักษณ์อักษร แล้วรายงานหัวหน้าศูนย์ทราบ</a:t>
          </a:r>
          <a:br>
            <a:rPr lang="th-TH" sz="3700" b="1" kern="1200" dirty="0" smtClean="0">
              <a:latin typeface="IrisUPC" pitchFamily="34" charset="-34"/>
              <a:cs typeface="IrisUPC" pitchFamily="34" charset="-34"/>
            </a:rPr>
          </a:br>
          <a:endParaRPr lang="th-TH" sz="3700" b="1" kern="1200" dirty="0">
            <a:latin typeface="IrisUPC" pitchFamily="34" charset="-34"/>
            <a:cs typeface="IrisUPC" pitchFamily="34" charset="-34"/>
          </a:endParaRPr>
        </a:p>
      </dsp:txBody>
      <dsp:txXfrm>
        <a:off x="0" y="123479"/>
        <a:ext cx="8784976" cy="62337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88E47E-16C0-49A9-BBE8-E3AD8B983EBC}">
      <dsp:nvSpPr>
        <dsp:cNvPr id="0" name=""/>
        <dsp:cNvSpPr/>
      </dsp:nvSpPr>
      <dsp:spPr>
        <a:xfrm>
          <a:off x="0" y="729062"/>
          <a:ext cx="8219256" cy="3726450"/>
        </a:xfrm>
        <a:prstGeom prst="roundRect">
          <a:avLst/>
        </a:prstGeom>
        <a:solidFill>
          <a:srgbClr val="002060"/>
        </a:solidFill>
        <a:ln w="42500" cap="flat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i="0" kern="1200" baseline="0" dirty="0" smtClean="0">
              <a:latin typeface="IrisUPC" pitchFamily="34" charset="-34"/>
              <a:cs typeface="IrisUPC" pitchFamily="34" charset="-34"/>
            </a:rPr>
            <a:t>:</a:t>
          </a:r>
          <a:r>
            <a:rPr lang="th-TH" sz="3600" b="1" i="0" kern="1200" baseline="0" dirty="0" smtClean="0">
              <a:latin typeface="IrisUPC" pitchFamily="34" charset="-34"/>
              <a:cs typeface="IrisUPC" pitchFamily="34" charset="-34"/>
            </a:rPr>
            <a:t>กรณีขอความช่วยเหลือ </a:t>
          </a:r>
          <a:r>
            <a:rPr lang="en-US" sz="3600" b="1" i="0" kern="1200" baseline="0" dirty="0" smtClean="0">
              <a:latin typeface="IrisUPC" pitchFamily="34" charset="-34"/>
              <a:cs typeface="IrisUPC" pitchFamily="34" charset="-34"/>
            </a:rPr>
            <a:t>: </a:t>
          </a:r>
          <a:r>
            <a:rPr lang="th-TH" sz="3600" b="1" i="0" kern="1200" baseline="0" dirty="0" smtClean="0">
              <a:latin typeface="IrisUPC" pitchFamily="34" charset="-34"/>
              <a:cs typeface="IrisUPC" pitchFamily="34" charset="-34"/>
            </a:rPr>
            <a:t>แนะนำช่องทาง สถานที่ติดต่อ ประสานหน่วยงานที่เกี่ยวข้อง แจ้งผู้ขอความช่วยเหลือ</a:t>
          </a:r>
          <a:r>
            <a:rPr lang="th-TH" sz="3600" b="1" kern="1200" dirty="0" smtClean="0">
              <a:latin typeface="IrisUPC" pitchFamily="34" charset="-34"/>
              <a:cs typeface="IrisUPC" pitchFamily="34" charset="-34"/>
            </a:rPr>
            <a:t>จัดเตรียมเอกสารในเรื่องที่ประสงค์ขอรับความช่วยเหลือ หากเป็นกรณีที่องค์การบริหารส่วนตำบลคันธุลี ช่วยเหลือได้ตามภารกิจ จะเสนอความเห็นผ่านหัวหน้าศูนย์ฯ เพื่อดำเนินการช่วยเหลือต่อไป</a:t>
          </a:r>
          <a:endParaRPr lang="th-TH" sz="3600" b="1" i="0" kern="1200" baseline="0" dirty="0">
            <a:latin typeface="IrisUPC" pitchFamily="34" charset="-34"/>
            <a:cs typeface="IrisUPC" pitchFamily="34" charset="-34"/>
          </a:endParaRPr>
        </a:p>
      </dsp:txBody>
      <dsp:txXfrm>
        <a:off x="0" y="729062"/>
        <a:ext cx="8219256" cy="372645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6C6C22-B6B7-4913-9F83-1EDED83EA03C}">
      <dsp:nvSpPr>
        <dsp:cNvPr id="0" name=""/>
        <dsp:cNvSpPr/>
      </dsp:nvSpPr>
      <dsp:spPr>
        <a:xfrm rot="5400000">
          <a:off x="-304496" y="304496"/>
          <a:ext cx="2029976" cy="14209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200" b="1" kern="1200" dirty="0" smtClean="0"/>
            <a:t>การขจัดความไม่รู้กฎหมาย</a:t>
          </a:r>
          <a:endParaRPr lang="th-TH" sz="2200" b="1" kern="1200" dirty="0"/>
        </a:p>
      </dsp:txBody>
      <dsp:txXfrm rot="5400000">
        <a:off x="-304496" y="304496"/>
        <a:ext cx="2029976" cy="1420983"/>
      </dsp:txXfrm>
    </dsp:sp>
    <dsp:sp modelId="{E4D587C4-21B8-4E32-901F-10BC86AC821F}">
      <dsp:nvSpPr>
        <dsp:cNvPr id="0" name=""/>
        <dsp:cNvSpPr/>
      </dsp:nvSpPr>
      <dsp:spPr>
        <a:xfrm rot="5400000">
          <a:off x="4196381" y="-2775398"/>
          <a:ext cx="1319484" cy="68702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4765" rIns="24765" bIns="2476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3900" kern="1200" dirty="0" smtClean="0"/>
            <a:t>ได้รับความร่วมมือจาก</a:t>
          </a:r>
          <a:r>
            <a:rPr lang="th-TH" sz="3900" kern="1200" dirty="0" err="1" smtClean="0"/>
            <a:t>สนง.</a:t>
          </a:r>
          <a:r>
            <a:rPr lang="th-TH" sz="3900" kern="1200" dirty="0" smtClean="0"/>
            <a:t>อัยการคุ้มครองสิทธิฯ จังหวัดสุราษฎร์ธานี (สาขาไชยา)</a:t>
          </a:r>
          <a:endParaRPr lang="th-TH" sz="3900" kern="1200" dirty="0"/>
        </a:p>
      </dsp:txBody>
      <dsp:txXfrm rot="5400000">
        <a:off x="4196381" y="-2775398"/>
        <a:ext cx="1319484" cy="687028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4B68AB-0A3E-4385-B43D-AD9C4CF1F462}">
      <dsp:nvSpPr>
        <dsp:cNvPr id="0" name=""/>
        <dsp:cNvSpPr/>
      </dsp:nvSpPr>
      <dsp:spPr>
        <a:xfrm>
          <a:off x="0" y="0"/>
          <a:ext cx="8820472" cy="9721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th-TH" sz="3600" kern="1200" dirty="0" smtClean="0"/>
            <a:t>การจัดหน่วยให้ความรู้ทางกฎหมาย </a:t>
          </a:r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kern="1200" dirty="0" smtClean="0"/>
            <a:t>ในโครงการของดีตำบลคันธุลี  และกิจกรรมอำเภอยิ้มเคลื่อนที่</a:t>
          </a:r>
          <a:endParaRPr lang="th-TH" sz="3600" kern="1200" dirty="0"/>
        </a:p>
      </dsp:txBody>
      <dsp:txXfrm>
        <a:off x="0" y="0"/>
        <a:ext cx="8820472" cy="972108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6C6C22-B6B7-4913-9F83-1EDED83EA03C}">
      <dsp:nvSpPr>
        <dsp:cNvPr id="0" name=""/>
        <dsp:cNvSpPr/>
      </dsp:nvSpPr>
      <dsp:spPr>
        <a:xfrm rot="5400000">
          <a:off x="-304496" y="304496"/>
          <a:ext cx="2029976" cy="14209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200" b="1" kern="1200" dirty="0" smtClean="0"/>
            <a:t>การขจัดความไม่รู้กฎหมาย</a:t>
          </a:r>
          <a:endParaRPr lang="th-TH" sz="2200" b="1" kern="1200" dirty="0"/>
        </a:p>
      </dsp:txBody>
      <dsp:txXfrm rot="5400000">
        <a:off x="-304496" y="304496"/>
        <a:ext cx="2029976" cy="1420983"/>
      </dsp:txXfrm>
    </dsp:sp>
    <dsp:sp modelId="{E4D587C4-21B8-4E32-901F-10BC86AC821F}">
      <dsp:nvSpPr>
        <dsp:cNvPr id="0" name=""/>
        <dsp:cNvSpPr/>
      </dsp:nvSpPr>
      <dsp:spPr>
        <a:xfrm rot="5400000">
          <a:off x="4196381" y="-2775398"/>
          <a:ext cx="1319484" cy="68702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4765" rIns="24765" bIns="2476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3900" kern="1200" dirty="0" smtClean="0"/>
            <a:t>ได้รับความร่วมมือจาก</a:t>
          </a:r>
          <a:r>
            <a:rPr lang="th-TH" sz="3900" kern="1200" dirty="0" err="1" smtClean="0"/>
            <a:t>สนง.</a:t>
          </a:r>
          <a:r>
            <a:rPr lang="th-TH" sz="3900" kern="1200" dirty="0" smtClean="0"/>
            <a:t>อัยการคุ้มครองสิทธิฯ จังหวัดสุราษฎร์ธานี (สาขาไชยา)</a:t>
          </a:r>
          <a:endParaRPr lang="th-TH" sz="3900" kern="1200" dirty="0"/>
        </a:p>
      </dsp:txBody>
      <dsp:txXfrm rot="5400000">
        <a:off x="4196381" y="-2775398"/>
        <a:ext cx="1319484" cy="687028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DF00E76-301B-49D5-86ED-D11130820441}">
      <dsp:nvSpPr>
        <dsp:cNvPr id="0" name=""/>
        <dsp:cNvSpPr/>
      </dsp:nvSpPr>
      <dsp:spPr>
        <a:xfrm>
          <a:off x="0" y="2016231"/>
          <a:ext cx="7920880" cy="21465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kern="1200" dirty="0" smtClean="0"/>
            <a:t>                          การให้ความรู้ในเวทีประชาคม</a:t>
          </a:r>
          <a:endParaRPr lang="th-TH" sz="3600" kern="1200" dirty="0"/>
        </a:p>
      </dsp:txBody>
      <dsp:txXfrm>
        <a:off x="0" y="2016231"/>
        <a:ext cx="7920880" cy="2146548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C6C6C22-B6B7-4913-9F83-1EDED83EA03C}">
      <dsp:nvSpPr>
        <dsp:cNvPr id="0" name=""/>
        <dsp:cNvSpPr/>
      </dsp:nvSpPr>
      <dsp:spPr>
        <a:xfrm rot="5400000">
          <a:off x="-304496" y="304496"/>
          <a:ext cx="2029976" cy="14209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200" b="1" kern="1200" dirty="0" smtClean="0"/>
            <a:t>การขจัดความไม่รู้กฎหมาย</a:t>
          </a:r>
          <a:endParaRPr lang="th-TH" sz="2200" b="1" kern="1200" dirty="0"/>
        </a:p>
      </dsp:txBody>
      <dsp:txXfrm rot="5400000">
        <a:off x="-304496" y="304496"/>
        <a:ext cx="2029976" cy="1420983"/>
      </dsp:txXfrm>
    </dsp:sp>
    <dsp:sp modelId="{E4D587C4-21B8-4E32-901F-10BC86AC821F}">
      <dsp:nvSpPr>
        <dsp:cNvPr id="0" name=""/>
        <dsp:cNvSpPr/>
      </dsp:nvSpPr>
      <dsp:spPr>
        <a:xfrm rot="5400000">
          <a:off x="4196381" y="-2775398"/>
          <a:ext cx="1319484" cy="68702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4765" rIns="24765" bIns="2476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h-TH" sz="3900" kern="1200" dirty="0" smtClean="0"/>
            <a:t>ได้รับความร่วมมือจาก</a:t>
          </a:r>
          <a:r>
            <a:rPr lang="th-TH" sz="3900" kern="1200" dirty="0" err="1" smtClean="0"/>
            <a:t>สนง.</a:t>
          </a:r>
          <a:r>
            <a:rPr lang="th-TH" sz="3900" kern="1200" dirty="0" smtClean="0"/>
            <a:t>อัยการคุ้มครองสิทธิฯ จังหวัดสุราษฎร์ธานี (สาขาไชยา)</a:t>
          </a:r>
          <a:endParaRPr lang="th-TH" sz="3900" kern="1200" dirty="0"/>
        </a:p>
      </dsp:txBody>
      <dsp:txXfrm rot="5400000">
        <a:off x="4196381" y="-2775398"/>
        <a:ext cx="1319484" cy="687028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F3549B-633C-4909-ACA3-0B950B990369}">
      <dsp:nvSpPr>
        <dsp:cNvPr id="0" name=""/>
        <dsp:cNvSpPr/>
      </dsp:nvSpPr>
      <dsp:spPr>
        <a:xfrm>
          <a:off x="0" y="144011"/>
          <a:ext cx="2592288" cy="41490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600" kern="1200" dirty="0" smtClean="0"/>
            <a:t>การสอดแทรกกิจกรรมลดความรุนแรงในครอบครัว ให้กับผู้ปกครองเด็ก ในโครงการของศูนย์พัฒนาครอบครัว</a:t>
          </a:r>
          <a:endParaRPr lang="th-TH" sz="3600" kern="1200" dirty="0"/>
        </a:p>
      </dsp:txBody>
      <dsp:txXfrm>
        <a:off x="0" y="144011"/>
        <a:ext cx="2592288" cy="4149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สี่เหลี่ยมมุมมน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ชื่อเรื่อง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0" name="ชื่อเรื่องรอง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19" name="ตัวยึดวันที่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06CA-C198-4336-B7F1-D9CF7240994D}" type="datetimeFigureOut">
              <a:rPr lang="th-TH" smtClean="0"/>
              <a:pPr/>
              <a:t>12/06/60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11" name="ตัวยึดหมายเลขภาพนิ่ง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9CDB9-7BF4-4138-A670-DFFE22F75C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06CA-C198-4336-B7F1-D9CF7240994D}" type="datetimeFigureOut">
              <a:rPr lang="th-TH" smtClean="0"/>
              <a:pPr/>
              <a:t>12/06/60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9CDB9-7BF4-4138-A670-DFFE22F75C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สี่เหลี่ยมมุมมน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มุมมน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06CA-C198-4336-B7F1-D9CF7240994D}" type="datetimeFigureOut">
              <a:rPr lang="th-TH" smtClean="0"/>
              <a:pPr/>
              <a:t>12/06/60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9CDB9-7BF4-4138-A670-DFFE22F75C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06CA-C198-4336-B7F1-D9CF7240994D}" type="datetimeFigureOut">
              <a:rPr lang="th-TH" smtClean="0"/>
              <a:pPr/>
              <a:t>12/06/60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9CDB9-7BF4-4138-A670-DFFE22F75C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06CA-C198-4336-B7F1-D9CF7240994D}" type="datetimeFigureOut">
              <a:rPr lang="th-TH" smtClean="0"/>
              <a:pPr/>
              <a:t>12/06/60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9CDB9-7BF4-4138-A670-DFFE22F75C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06CA-C198-4336-B7F1-D9CF7240994D}" type="datetimeFigureOut">
              <a:rPr lang="th-TH" smtClean="0"/>
              <a:pPr/>
              <a:t>12/06/60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9CDB9-7BF4-4138-A670-DFFE22F75C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มุมมน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06CA-C198-4336-B7F1-D9CF7240994D}" type="datetimeFigureOut">
              <a:rPr lang="th-TH" smtClean="0"/>
              <a:pPr/>
              <a:t>12/06/60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9CDB9-7BF4-4138-A670-DFFE22F75C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06CA-C198-4336-B7F1-D9CF7240994D}" type="datetimeFigureOut">
              <a:rPr lang="th-TH" smtClean="0"/>
              <a:pPr/>
              <a:t>12/06/60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9CDB9-7BF4-4138-A670-DFFE22F75C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สี่เหลี่ยมมุมมน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มนมุมสี่เหลี่ยมหนึ่งมุม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06CA-C198-4336-B7F1-D9CF7240994D}" type="datetimeFigureOut">
              <a:rPr lang="th-TH" smtClean="0"/>
              <a:pPr/>
              <a:t>12/06/60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9CDB9-7BF4-4138-A670-DFFE22F75CA5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06CA-C198-4336-B7F1-D9CF7240994D}" type="datetimeFigureOut">
              <a:rPr lang="th-TH" smtClean="0"/>
              <a:pPr/>
              <a:t>12/06/60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9CDB9-7BF4-4138-A670-DFFE22F75C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4906CA-C198-4336-B7F1-D9CF7240994D}" type="datetimeFigureOut">
              <a:rPr lang="th-TH" smtClean="0"/>
              <a:pPr/>
              <a:t>12/06/60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4B9CDB9-7BF4-4138-A670-DFFE22F75CA5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มุมมน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ตัวยึดชื่อเรื่อง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5" name="ตัวยึดวันที่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24906CA-C198-4336-B7F1-D9CF7240994D}" type="datetimeFigureOut">
              <a:rPr lang="th-TH" smtClean="0"/>
              <a:pPr/>
              <a:t>12/06/60</a:t>
            </a:fld>
            <a:endParaRPr lang="th-TH"/>
          </a:p>
        </p:txBody>
      </p:sp>
      <p:sp>
        <p:nvSpPr>
          <p:cNvPr id="18" name="ตัวยึดท้ายกระดาษ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4B9CDB9-7BF4-4138-A670-DFFE22F75CA5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33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image" Target="../media/image35.jpeg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image" Target="../media/image34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image" Target="../media/image37.jpeg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36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55576" y="908720"/>
            <a:ext cx="7772400" cy="1828800"/>
          </a:xfrm>
        </p:spPr>
        <p:txBody>
          <a:bodyPr>
            <a:normAutofit fontScale="90000"/>
          </a:bodyPr>
          <a:lstStyle/>
          <a:p>
            <a:r>
              <a:rPr lang="th-TH" dirty="0" smtClean="0">
                <a:solidFill>
                  <a:schemeClr val="accent2">
                    <a:lumMod val="75000"/>
                  </a:schemeClr>
                </a:solidFill>
              </a:rPr>
              <a:t>ยินดีต้อนรับสู่ ศูนย์คุ้มครองสิทธิและช่วยเหลือทางกฎหมายแก่ประชาชน </a:t>
            </a:r>
            <a:br>
              <a:rPr lang="th-TH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dirty="0" err="1" smtClean="0">
                <a:solidFill>
                  <a:schemeClr val="accent2">
                    <a:lumMod val="75000"/>
                  </a:schemeClr>
                </a:solidFill>
              </a:rPr>
              <a:t>อบต.</a:t>
            </a:r>
            <a:r>
              <a:rPr lang="th-TH" dirty="0" smtClean="0">
                <a:solidFill>
                  <a:schemeClr val="accent2">
                    <a:lumMod val="75000"/>
                  </a:schemeClr>
                </a:solidFill>
              </a:rPr>
              <a:t>คันธุลี</a:t>
            </a:r>
            <a:endParaRPr lang="th-TH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รูปภาพ 3" descr="kinaree-kinnorn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323" y="2276872"/>
            <a:ext cx="6100782" cy="43927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2250576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th-TH" sz="21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ศูนย์คุ้มครองสิทธิและ</a:t>
            </a:r>
            <a:r>
              <a:rPr lang="th-TH" sz="21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ช่วยเหลือ</a:t>
            </a:r>
          </a:p>
          <a:p>
            <a:pPr algn="ctr">
              <a:buNone/>
            </a:pPr>
            <a:r>
              <a:rPr lang="th-TH" sz="21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ทางกฎหมาย</a:t>
            </a:r>
          </a:p>
          <a:p>
            <a:pPr algn="ctr">
              <a:buNone/>
            </a:pPr>
            <a:r>
              <a:rPr lang="th-TH" sz="21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แก่</a:t>
            </a:r>
            <a:r>
              <a:rPr lang="th-TH" sz="21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ประชาชน </a:t>
            </a:r>
            <a:r>
              <a:rPr lang="th-TH" sz="216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อบต.</a:t>
            </a:r>
            <a:r>
              <a:rPr lang="th-TH" sz="21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คัน</a:t>
            </a:r>
            <a:r>
              <a:rPr lang="th-TH" sz="216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ธุลี </a:t>
            </a:r>
          </a:p>
          <a:p>
            <a:pPr>
              <a:buNone/>
            </a:pPr>
            <a:endParaRPr lang="th-TH" sz="15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th-TH" sz="17600" b="1" dirty="0" smtClean="0">
                <a:solidFill>
                  <a:srgbClr val="0070C0"/>
                </a:solidFill>
              </a:rPr>
              <a:t>จัดตั้งขึ้นเมื่อ</a:t>
            </a:r>
          </a:p>
          <a:p>
            <a:pPr algn="ctr">
              <a:buNone/>
            </a:pPr>
            <a:r>
              <a:rPr lang="th-TH" sz="17600" b="1" dirty="0" smtClean="0">
                <a:solidFill>
                  <a:srgbClr val="0070C0"/>
                </a:solidFill>
              </a:rPr>
              <a:t>วันที่ ๒๘ มิถุนายน ๒๕๕๔</a:t>
            </a:r>
          </a:p>
          <a:p>
            <a:pPr algn="ctr">
              <a:buNone/>
            </a:pPr>
            <a:r>
              <a:rPr lang="th-TH" sz="14400" b="1" dirty="0" smtClean="0">
                <a:solidFill>
                  <a:srgbClr val="0070C0"/>
                </a:solidFill>
              </a:rPr>
              <a:t>โดยองค์การบริหารส่วนตำบลคันธุลีได้ลงนาม</a:t>
            </a:r>
          </a:p>
          <a:p>
            <a:pPr algn="ctr">
              <a:buNone/>
            </a:pPr>
            <a:r>
              <a:rPr lang="th-TH" sz="14400" b="1" dirty="0" smtClean="0">
                <a:solidFill>
                  <a:srgbClr val="0070C0"/>
                </a:solidFill>
              </a:rPr>
              <a:t>ใน</a:t>
            </a:r>
            <a:r>
              <a:rPr lang="th-TH" sz="14400" b="1" dirty="0" smtClean="0">
                <a:solidFill>
                  <a:srgbClr val="0070C0"/>
                </a:solidFill>
              </a:rPr>
              <a:t>บันทึกข้อตกลง </a:t>
            </a:r>
            <a:endParaRPr lang="th-TH" sz="14400" b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th-TH" sz="14400" b="1" dirty="0" smtClean="0">
                <a:solidFill>
                  <a:srgbClr val="0070C0"/>
                </a:solidFill>
              </a:rPr>
              <a:t>กับ </a:t>
            </a:r>
            <a:r>
              <a:rPr lang="th-TH" sz="14400" b="1" dirty="0" smtClean="0">
                <a:solidFill>
                  <a:srgbClr val="0070C0"/>
                </a:solidFill>
              </a:rPr>
              <a:t>สำนักงานอัยการจังหวัดไชยา</a:t>
            </a:r>
            <a:r>
              <a:rPr lang="th-TH" sz="14400" b="1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endParaRPr lang="th-TH" sz="21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34506"/>
            <a:ext cx="9144000" cy="11430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th-TH" sz="3600" smtClean="0"/>
              <a:t>มีวัตถุประสงค์ เพื่อ</a:t>
            </a:r>
            <a:r>
              <a:rPr lang="th-TH" sz="3600" dirty="0" smtClean="0"/>
              <a:t>.......</a:t>
            </a:r>
            <a:endParaRPr lang="th-TH" sz="3600" dirty="0"/>
          </a:p>
        </p:txBody>
      </p:sp>
      <p:pic>
        <p:nvPicPr>
          <p:cNvPr id="6" name="รูปภาพ 5" descr="DSC01017.JPG"/>
          <p:cNvPicPr>
            <a:picLocks noChangeAspect="1"/>
          </p:cNvPicPr>
          <p:nvPr/>
        </p:nvPicPr>
        <p:blipFill>
          <a:blip r:embed="rId2" cstate="print">
            <a:lum bright="30000" contrast="40000"/>
          </a:blip>
          <a:srcRect l="4725" t="11200" r="6289"/>
          <a:stretch>
            <a:fillRect/>
          </a:stretch>
        </p:blipFill>
        <p:spPr>
          <a:xfrm>
            <a:off x="281324" y="1110676"/>
            <a:ext cx="8495722" cy="4320480"/>
          </a:xfrm>
          <a:prstGeom prst="rect">
            <a:avLst/>
          </a:prstGeom>
        </p:spPr>
      </p:pic>
      <p:pic>
        <p:nvPicPr>
          <p:cNvPr id="7" name="รูปภาพ 6" descr="DSC01001.JPG"/>
          <p:cNvPicPr>
            <a:picLocks noChangeAspect="1"/>
          </p:cNvPicPr>
          <p:nvPr/>
        </p:nvPicPr>
        <p:blipFill>
          <a:blip r:embed="rId3" cstate="print">
            <a:lum bright="30000" contrast="30000"/>
          </a:blip>
          <a:srcRect l="16295" r="34083"/>
          <a:stretch>
            <a:fillRect/>
          </a:stretch>
        </p:blipFill>
        <p:spPr>
          <a:xfrm>
            <a:off x="5332578" y="3717032"/>
            <a:ext cx="3283158" cy="31409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 descr="DSC01023.JPG"/>
          <p:cNvPicPr>
            <a:picLocks noChangeAspect="1"/>
          </p:cNvPicPr>
          <p:nvPr/>
        </p:nvPicPr>
        <p:blipFill>
          <a:blip r:embed="rId4" cstate="print">
            <a:lum bright="20000" contrast="20000"/>
          </a:blip>
          <a:srcRect t="20214" b="29000"/>
          <a:stretch>
            <a:fillRect/>
          </a:stretch>
        </p:blipFill>
        <p:spPr>
          <a:xfrm rot="379546">
            <a:off x="248901" y="3855740"/>
            <a:ext cx="5413866" cy="2687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706813" y="69012"/>
            <a:ext cx="7632848" cy="10156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r>
              <a:rPr kumimoji="0" lang="th-TH" sz="32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NiramitIT๙ " pitchFamily="2" charset="-34"/>
                <a:ea typeface="Times New Roman" pitchFamily="18" charset="0"/>
                <a:cs typeface="+mj-cs"/>
              </a:rPr>
              <a:t>เจ้าหน้าที่ประจำศูนย์คุ้มครองสิทธิและช่วยเหลือทางกฎหมาย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14950" algn="l"/>
              </a:tabLst>
            </a:pPr>
            <a:r>
              <a:rPr kumimoji="0" lang="th-TH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NiramitIT๙ " pitchFamily="2" charset="-34"/>
                <a:ea typeface="Times New Roman" pitchFamily="18" charset="0"/>
                <a:cs typeface="+mj-cs"/>
              </a:rPr>
              <a:t>แก่ประชาชน</a:t>
            </a:r>
            <a:r>
              <a:rPr lang="th-TH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NiramitIT๙ " pitchFamily="2" charset="-34"/>
                <a:cs typeface="+mj-cs"/>
              </a:rPr>
              <a:t>องค์การบริหารส่วนตำบลคันธุลี</a:t>
            </a:r>
            <a:endParaRPr kumimoji="0" lang="th-TH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NiramitIT๙ " pitchFamily="2" charset="-34"/>
              <a:cs typeface="+mj-cs"/>
            </a:endParaRPr>
          </a:p>
        </p:txBody>
      </p:sp>
      <p:pic>
        <p:nvPicPr>
          <p:cNvPr id="3074" name="Picture 2" descr="http://www.khanthuli.go.th/personal/images/photoThumbnail/13_XNUXxMon158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16832"/>
            <a:ext cx="1438399" cy="1707399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80" name="Picture 8" descr="http://www.khanthuli.go.th/personal/images/photoThumbnail/8_Ve96BMon141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6248" y="1916832"/>
            <a:ext cx="1440160" cy="1709490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รูปภาพ 7" descr="20170125_133931.jpg"/>
          <p:cNvPicPr>
            <a:picLocks noChangeAspect="1"/>
          </p:cNvPicPr>
          <p:nvPr/>
        </p:nvPicPr>
        <p:blipFill>
          <a:blip r:embed="rId4" cstate="print">
            <a:lum bright="10000" contrast="40000"/>
          </a:blip>
          <a:srcRect l="9202" t="14087" r="22655" b="12642"/>
          <a:stretch>
            <a:fillRect/>
          </a:stretch>
        </p:blipFill>
        <p:spPr>
          <a:xfrm rot="5400000">
            <a:off x="5021890" y="4491279"/>
            <a:ext cx="1620499" cy="1368152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TextBox 11"/>
          <p:cNvSpPr txBox="1"/>
          <p:nvPr/>
        </p:nvSpPr>
        <p:spPr>
          <a:xfrm>
            <a:off x="3563888" y="3423008"/>
            <a:ext cx="1872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cs typeface="+mj-cs"/>
              </a:rPr>
              <a:t>นายมงคล  ธรรมฤทธิ์</a:t>
            </a:r>
          </a:p>
          <a:p>
            <a:pPr algn="ctr"/>
            <a:r>
              <a:rPr lang="th-TH" sz="2000" b="1" dirty="0" smtClean="0">
                <a:cs typeface="+mj-cs"/>
              </a:rPr>
              <a:t>นายก </a:t>
            </a:r>
            <a:r>
              <a:rPr lang="th-TH" sz="2000" b="1" dirty="0" err="1" smtClean="0">
                <a:cs typeface="+mj-cs"/>
              </a:rPr>
              <a:t>อบต.</a:t>
            </a:r>
            <a:r>
              <a:rPr lang="th-TH" sz="2000" b="1" dirty="0" smtClean="0">
                <a:cs typeface="+mj-cs"/>
              </a:rPr>
              <a:t>คันธุลี</a:t>
            </a:r>
          </a:p>
          <a:p>
            <a:pPr algn="ctr"/>
            <a:r>
              <a:rPr lang="th-TH" sz="2000" b="1" dirty="0" smtClean="0">
                <a:cs typeface="+mj-cs"/>
              </a:rPr>
              <a:t>ประธานศูนย์ฯ</a:t>
            </a:r>
          </a:p>
          <a:p>
            <a:endParaRPr lang="th-TH" dirty="0"/>
          </a:p>
        </p:txBody>
      </p:sp>
      <p:sp>
        <p:nvSpPr>
          <p:cNvPr id="13" name="TextBox 12"/>
          <p:cNvSpPr txBox="1"/>
          <p:nvPr/>
        </p:nvSpPr>
        <p:spPr>
          <a:xfrm>
            <a:off x="517590" y="3717032"/>
            <a:ext cx="197971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cs typeface="+mj-cs"/>
              </a:rPr>
              <a:t>นายวัช</a:t>
            </a:r>
            <a:r>
              <a:rPr lang="th-TH" sz="2000" b="1" dirty="0" err="1" smtClean="0">
                <a:cs typeface="+mj-cs"/>
              </a:rPr>
              <a:t>รกรณ์</a:t>
            </a:r>
            <a:r>
              <a:rPr lang="th-TH" sz="2000" b="1" dirty="0" smtClean="0">
                <a:cs typeface="+mj-cs"/>
              </a:rPr>
              <a:t>  ชูแก้ว</a:t>
            </a:r>
          </a:p>
          <a:p>
            <a:pPr algn="ctr"/>
            <a:r>
              <a:rPr lang="th-TH" sz="2000" b="1" dirty="0" smtClean="0">
                <a:cs typeface="+mj-cs"/>
              </a:rPr>
              <a:t>ปลัด </a:t>
            </a:r>
            <a:r>
              <a:rPr lang="th-TH" sz="2000" b="1" dirty="0" err="1" smtClean="0">
                <a:cs typeface="+mj-cs"/>
              </a:rPr>
              <a:t>อบต.</a:t>
            </a:r>
            <a:r>
              <a:rPr lang="th-TH" sz="2000" b="1" smtClean="0">
                <a:cs typeface="+mj-cs"/>
              </a:rPr>
              <a:t>คันธุลี</a:t>
            </a:r>
            <a:endParaRPr lang="th-TH" sz="2000" b="1" dirty="0" smtClean="0">
              <a:cs typeface="+mj-cs"/>
            </a:endParaRPr>
          </a:p>
          <a:p>
            <a:endParaRPr lang="th-TH" dirty="0"/>
          </a:p>
        </p:txBody>
      </p:sp>
      <p:sp>
        <p:nvSpPr>
          <p:cNvPr id="14" name="TextBox 13"/>
          <p:cNvSpPr txBox="1"/>
          <p:nvPr/>
        </p:nvSpPr>
        <p:spPr>
          <a:xfrm>
            <a:off x="6135927" y="3676534"/>
            <a:ext cx="26642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cs typeface="+mj-cs"/>
              </a:rPr>
              <a:t>น.ส.สุพรรณ</a:t>
            </a:r>
            <a:r>
              <a:rPr lang="th-TH" sz="2000" b="1" dirty="0" err="1" smtClean="0">
                <a:cs typeface="+mj-cs"/>
              </a:rPr>
              <a:t>ณี</a:t>
            </a:r>
            <a:r>
              <a:rPr lang="th-TH" sz="2000" b="1" dirty="0" smtClean="0">
                <a:cs typeface="+mj-cs"/>
              </a:rPr>
              <a:t>  แพชนะ</a:t>
            </a:r>
          </a:p>
          <a:p>
            <a:pPr algn="ctr"/>
            <a:r>
              <a:rPr lang="th-TH" sz="2000" b="1" dirty="0" smtClean="0">
                <a:cs typeface="+mj-cs"/>
              </a:rPr>
              <a:t>รองปลัด </a:t>
            </a:r>
            <a:r>
              <a:rPr lang="th-TH" sz="2000" b="1" dirty="0" err="1" smtClean="0">
                <a:cs typeface="+mj-cs"/>
              </a:rPr>
              <a:t>อบต.</a:t>
            </a:r>
            <a:endParaRPr lang="th-TH" sz="2000" b="1" dirty="0" smtClean="0">
              <a:cs typeface="+mj-cs"/>
            </a:endParaRPr>
          </a:p>
          <a:p>
            <a:endParaRPr lang="th-TH" dirty="0"/>
          </a:p>
        </p:txBody>
      </p:sp>
      <p:sp>
        <p:nvSpPr>
          <p:cNvPr id="15" name="TextBox 14"/>
          <p:cNvSpPr txBox="1"/>
          <p:nvPr/>
        </p:nvSpPr>
        <p:spPr>
          <a:xfrm>
            <a:off x="4548755" y="6035545"/>
            <a:ext cx="25922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cs typeface="+mj-cs"/>
              </a:rPr>
              <a:t>นางปรารถนา  ปลอดขันเงิน</a:t>
            </a:r>
          </a:p>
          <a:p>
            <a:pPr algn="ctr"/>
            <a:r>
              <a:rPr lang="th-TH" sz="2000" b="1" dirty="0" smtClean="0">
                <a:cs typeface="+mj-cs"/>
              </a:rPr>
              <a:t>นิติกรชำนาญการ</a:t>
            </a:r>
          </a:p>
          <a:p>
            <a:endParaRPr lang="th-TH" dirty="0"/>
          </a:p>
        </p:txBody>
      </p:sp>
      <p:sp>
        <p:nvSpPr>
          <p:cNvPr id="16" name="TextBox 15"/>
          <p:cNvSpPr txBox="1"/>
          <p:nvPr/>
        </p:nvSpPr>
        <p:spPr>
          <a:xfrm>
            <a:off x="1660170" y="6029781"/>
            <a:ext cx="291581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cs typeface="+mj-cs"/>
              </a:rPr>
              <a:t>น.ส.ละลิตา  บุญเสือ</a:t>
            </a:r>
          </a:p>
          <a:p>
            <a:pPr algn="ctr"/>
            <a:r>
              <a:rPr lang="th-TH" sz="2000" b="1" dirty="0" smtClean="0">
                <a:cs typeface="+mj-cs"/>
              </a:rPr>
              <a:t>นักทรัพยากรบุคคลชำนาญการ</a:t>
            </a:r>
          </a:p>
          <a:p>
            <a:endParaRPr lang="th-TH" dirty="0"/>
          </a:p>
        </p:txBody>
      </p:sp>
      <p:pic>
        <p:nvPicPr>
          <p:cNvPr id="3082" name="Picture 10" descr="http://www.khanthuli.go.th/personal/images/photoThumbnail/nryonk_ORrX0Thu1116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98394" y="1248511"/>
            <a:ext cx="1800200" cy="2136862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86" name="Picture 14" descr="http://www.khanthuli.go.th/personal/images/photoThumbnail/bee_AW1aRT_NyOwQWed2381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1760" y="4365104"/>
            <a:ext cx="1352868" cy="1605873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11560" y="2420888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th-TH" sz="6000" dirty="0" smtClean="0"/>
              <a:t>การปฏิบัติงานของศูนย์ฯ</a:t>
            </a:r>
            <a:endParaRPr lang="th-TH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DSC06600.JPG"/>
          <p:cNvPicPr>
            <a:picLocks noChangeAspect="1"/>
          </p:cNvPicPr>
          <p:nvPr/>
        </p:nvPicPr>
        <p:blipFill>
          <a:blip r:embed="rId2" cstate="print">
            <a:lum bright="20000" contrast="30000"/>
          </a:blip>
          <a:srcRect t="32506" b="16002"/>
          <a:stretch>
            <a:fillRect/>
          </a:stretch>
        </p:blipFill>
        <p:spPr>
          <a:xfrm>
            <a:off x="683568" y="1124744"/>
            <a:ext cx="7831161" cy="3024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รูปภาพ 5" descr="DSC06593.JPG"/>
          <p:cNvPicPr>
            <a:picLocks noChangeAspect="1"/>
          </p:cNvPicPr>
          <p:nvPr/>
        </p:nvPicPr>
        <p:blipFill>
          <a:blip r:embed="rId3" cstate="print">
            <a:lum bright="10000" contrast="30000"/>
          </a:blip>
          <a:srcRect t="5031"/>
          <a:stretch>
            <a:fillRect/>
          </a:stretch>
        </p:blipFill>
        <p:spPr>
          <a:xfrm>
            <a:off x="4572000" y="3212976"/>
            <a:ext cx="4308739" cy="3068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รูปภาพ 6" descr="DSC06133.JPG"/>
          <p:cNvPicPr>
            <a:picLocks noChangeAspect="1"/>
          </p:cNvPicPr>
          <p:nvPr/>
        </p:nvPicPr>
        <p:blipFill>
          <a:blip r:embed="rId4" cstate="print">
            <a:lum bright="20000" contrast="40000"/>
          </a:blip>
          <a:srcRect t="13431"/>
          <a:stretch>
            <a:fillRect/>
          </a:stretch>
        </p:blipFill>
        <p:spPr>
          <a:xfrm>
            <a:off x="611560" y="3933056"/>
            <a:ext cx="4032448" cy="26181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3600" dirty="0" err="1" smtClean="0">
                <a:latin typeface="IrisUPC" pitchFamily="34" charset="-34"/>
                <a:cs typeface="IrisUPC" pitchFamily="34" charset="-34"/>
              </a:rPr>
              <a:t>สนง.</a:t>
            </a:r>
            <a:r>
              <a:rPr lang="th-TH" sz="3600" dirty="0" smtClean="0">
                <a:latin typeface="IrisUPC" pitchFamily="34" charset="-34"/>
                <a:cs typeface="IrisUPC" pitchFamily="34" charset="-34"/>
              </a:rPr>
              <a:t>อัยการคุ้มครองสิทธิฯ จังหวัดสุราษฎร์ธานี (สาขาไชยา)</a:t>
            </a:r>
            <a:br>
              <a:rPr lang="th-TH" sz="3600" dirty="0" smtClean="0">
                <a:latin typeface="IrisUPC" pitchFamily="34" charset="-34"/>
                <a:cs typeface="IrisUPC" pitchFamily="34" charset="-34"/>
              </a:rPr>
            </a:br>
            <a:r>
              <a:rPr lang="th-TH" sz="3600" dirty="0" smtClean="0">
                <a:latin typeface="IrisUPC" pitchFamily="34" charset="-34"/>
                <a:cs typeface="IrisUPC" pitchFamily="34" charset="-34"/>
              </a:rPr>
              <a:t>เป็นพี่เลี้ยงมาตรวจเยี่ยม ดูแล ให้คำปรึกษา แนะนำ  </a:t>
            </a:r>
            <a:endParaRPr lang="th-TH" sz="3600" dirty="0">
              <a:latin typeface="IrisUPC" pitchFamily="34" charset="-34"/>
              <a:cs typeface="Iris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 descr="20160519_104511.jpg"/>
          <p:cNvPicPr>
            <a:picLocks noChangeAspect="1"/>
          </p:cNvPicPr>
          <p:nvPr/>
        </p:nvPicPr>
        <p:blipFill>
          <a:blip r:embed="rId2" cstate="print">
            <a:lum bright="20000" contrast="30000"/>
          </a:blip>
          <a:srcRect r="6994"/>
          <a:stretch>
            <a:fillRect/>
          </a:stretch>
        </p:blipFill>
        <p:spPr>
          <a:xfrm>
            <a:off x="4355976" y="0"/>
            <a:ext cx="4788024" cy="3861048"/>
          </a:xfrm>
          <a:prstGeom prst="rect">
            <a:avLst/>
          </a:prstGeom>
        </p:spPr>
      </p:pic>
      <p:pic>
        <p:nvPicPr>
          <p:cNvPr id="16" name="รูปภาพ 15" descr="20160519_104556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4572001" cy="3429000"/>
          </a:xfrm>
          <a:prstGeom prst="rect">
            <a:avLst/>
          </a:prstGeom>
        </p:spPr>
      </p:pic>
      <p:pic>
        <p:nvPicPr>
          <p:cNvPr id="20" name="รูปภาพ 19" descr="20160519_113111_1.jpg"/>
          <p:cNvPicPr>
            <a:picLocks noChangeAspect="1"/>
          </p:cNvPicPr>
          <p:nvPr/>
        </p:nvPicPr>
        <p:blipFill>
          <a:blip r:embed="rId4" cstate="print">
            <a:lum bright="10000" contrast="20000"/>
          </a:blip>
          <a:srcRect l="4225" t="22194" r="-2806" b="9064"/>
          <a:stretch>
            <a:fillRect/>
          </a:stretch>
        </p:blipFill>
        <p:spPr>
          <a:xfrm>
            <a:off x="971600" y="2996952"/>
            <a:ext cx="7382692" cy="3861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 descr="สคช เยี่ยม อบต._๑๗๐๑๒๗_0002.jpg"/>
          <p:cNvPicPr>
            <a:picLocks noChangeAspect="1"/>
          </p:cNvPicPr>
          <p:nvPr/>
        </p:nvPicPr>
        <p:blipFill>
          <a:blip r:embed="rId2" cstate="print"/>
          <a:srcRect r="7273" b="12539"/>
          <a:stretch>
            <a:fillRect/>
          </a:stretch>
        </p:blipFill>
        <p:spPr>
          <a:xfrm>
            <a:off x="212652" y="218444"/>
            <a:ext cx="4213533" cy="5301376"/>
          </a:xfrm>
          <a:prstGeom prst="rect">
            <a:avLst/>
          </a:prstGeom>
          <a:ln w="228600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" name="รูปภาพ 13" descr="สคช เยี่ยม อบต._๑๗๐๑๒๗_0008.jpg"/>
          <p:cNvPicPr>
            <a:picLocks noChangeAspect="1"/>
          </p:cNvPicPr>
          <p:nvPr/>
        </p:nvPicPr>
        <p:blipFill>
          <a:blip r:embed="rId3" cstate="print">
            <a:lum bright="20000" contrast="10000"/>
          </a:blip>
          <a:srcRect l="6869" t="8001" r="4892" b="6951"/>
          <a:stretch>
            <a:fillRect/>
          </a:stretch>
        </p:blipFill>
        <p:spPr>
          <a:xfrm>
            <a:off x="4820148" y="1322878"/>
            <a:ext cx="4140968" cy="5324102"/>
          </a:xfrm>
          <a:prstGeom prst="rect">
            <a:avLst/>
          </a:prstGeom>
          <a:ln w="228600" cap="sq" cmpd="thickThin">
            <a:solidFill>
              <a:schemeClr val="accent2">
                <a:lumMod val="40000"/>
                <a:lumOff val="6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1304.jpg"/>
          <p:cNvPicPr>
            <a:picLocks noChangeAspect="1"/>
          </p:cNvPicPr>
          <p:nvPr/>
        </p:nvPicPr>
        <p:blipFill>
          <a:blip r:embed="rId2" cstate="print">
            <a:lum bright="30000" contrast="10000"/>
          </a:blip>
          <a:stretch>
            <a:fillRect/>
          </a:stretch>
        </p:blipFill>
        <p:spPr>
          <a:xfrm>
            <a:off x="467544" y="620688"/>
            <a:ext cx="6274724" cy="47071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รูปภาพ 3" descr="1302.jpg"/>
          <p:cNvPicPr>
            <a:picLocks noChangeAspect="1"/>
          </p:cNvPicPr>
          <p:nvPr/>
        </p:nvPicPr>
        <p:blipFill>
          <a:blip r:embed="rId3" cstate="print">
            <a:lum bright="20000" contrast="10000"/>
          </a:blip>
          <a:stretch>
            <a:fillRect/>
          </a:stretch>
        </p:blipFill>
        <p:spPr>
          <a:xfrm>
            <a:off x="4499992" y="2924944"/>
            <a:ext cx="4354944" cy="32669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rlpd.go.th/rlpdnew/images/rlpd_3/flow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499" y="1553752"/>
            <a:ext cx="8926697" cy="4755568"/>
          </a:xfrm>
          <a:prstGeom prst="rect">
            <a:avLst/>
          </a:prstGeom>
          <a:noFill/>
        </p:spPr>
      </p:pic>
      <p:sp>
        <p:nvSpPr>
          <p:cNvPr id="5" name="สี่เหลี่ยมผืนผ้า 4"/>
          <p:cNvSpPr/>
          <p:nvPr/>
        </p:nvSpPr>
        <p:spPr>
          <a:xfrm>
            <a:off x="0" y="33265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 smtClean="0">
                <a:latin typeface="TH NiramitIT๙ " pitchFamily="2" charset="-34"/>
                <a:cs typeface="+mj-cs"/>
              </a:rPr>
              <a:t>ขั้นตอนการปฏิบัติงานและระยะเวลา</a:t>
            </a:r>
            <a:r>
              <a:rPr lang="th-TH" sz="3600" b="1" dirty="0">
                <a:latin typeface="TH NiramitIT๙ " pitchFamily="2" charset="-34"/>
                <a:cs typeface="+mj-cs"/>
              </a:rPr>
              <a:t>การปฏิบัติราชการ </a:t>
            </a:r>
          </a:p>
          <a:p>
            <a:pPr algn="ctr"/>
            <a:r>
              <a:rPr lang="th-TH" sz="3600" b="1" dirty="0">
                <a:latin typeface="TH NiramitIT๙ " pitchFamily="2" charset="-34"/>
                <a:cs typeface="+mj-cs"/>
              </a:rPr>
              <a:t>เรื่อง การให้คำปรึกษาทางกฎหมาย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20170125_141919.jpg"/>
          <p:cNvPicPr>
            <a:picLocks noChangeAspect="1"/>
          </p:cNvPicPr>
          <p:nvPr/>
        </p:nvPicPr>
        <p:blipFill>
          <a:blip r:embed="rId2" cstate="print">
            <a:lum bright="20000" contrast="30000"/>
          </a:blip>
          <a:srcRect t="1017"/>
          <a:stretch>
            <a:fillRect/>
          </a:stretch>
        </p:blipFill>
        <p:spPr>
          <a:xfrm rot="5400000">
            <a:off x="1223628" y="2683054"/>
            <a:ext cx="3960440" cy="2592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รูปภาพ 5" descr="20170125_142035.jpg"/>
          <p:cNvPicPr>
            <a:picLocks noChangeAspect="1"/>
          </p:cNvPicPr>
          <p:nvPr/>
        </p:nvPicPr>
        <p:blipFill>
          <a:blip r:embed="rId3" cstate="print">
            <a:lum bright="20000" contrast="30000"/>
          </a:blip>
          <a:srcRect l="886" t="9401" b="2260"/>
          <a:stretch>
            <a:fillRect/>
          </a:stretch>
        </p:blipFill>
        <p:spPr>
          <a:xfrm rot="5400000">
            <a:off x="5549916" y="3315180"/>
            <a:ext cx="3946493" cy="25899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0" y="188640"/>
            <a:ext cx="9144000" cy="1692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3600" dirty="0" smtClean="0">
                <a:latin typeface="IrisUPC" pitchFamily="34" charset="-34"/>
                <a:cs typeface="IrisUPC" pitchFamily="34" charset="-34"/>
              </a:rPr>
              <a:t>การรับเรื่อง </a:t>
            </a:r>
            <a:r>
              <a:rPr lang="en-US" sz="3600" dirty="0" smtClean="0">
                <a:latin typeface="IrisUPC" pitchFamily="34" charset="-34"/>
                <a:cs typeface="IrisUPC" pitchFamily="34" charset="-34"/>
              </a:rPr>
              <a:t>1</a:t>
            </a:r>
            <a:r>
              <a:rPr lang="th-TH" sz="3600" dirty="0" smtClean="0">
                <a:latin typeface="IrisUPC" pitchFamily="34" charset="-34"/>
                <a:cs typeface="IrisUPC" pitchFamily="34" charset="-34"/>
              </a:rPr>
              <a:t>.ให้ประชาชนผู้ต้องการปรึกษา หรือช่วยเหลือทางกฎหมายแล้วแต่กรณีกรอกข้อมูลส่วนตัว และข้อเท็จจริงลงในแบบฟอร์มที่ </a:t>
            </a:r>
            <a:r>
              <a:rPr lang="th-TH" sz="3600" dirty="0" err="1" smtClean="0">
                <a:latin typeface="IrisUPC" pitchFamily="34" charset="-34"/>
                <a:cs typeface="IrisUPC" pitchFamily="34" charset="-34"/>
              </a:rPr>
              <a:t>สนง.</a:t>
            </a:r>
            <a:r>
              <a:rPr lang="th-TH" sz="3600" dirty="0" smtClean="0">
                <a:latin typeface="IrisUPC" pitchFamily="34" charset="-34"/>
                <a:cs typeface="IrisUPC" pitchFamily="34" charset="-34"/>
              </a:rPr>
              <a:t>อัยการคุ้มครองสิทธิฯ จังหวัดสุราษฎร์ธานี (สาขาไชยา) จัดส่งมาให้ ซึ่งประกอบด้วย</a:t>
            </a:r>
            <a:r>
              <a:rPr lang="th-TH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dirty="0" smtClean="0">
                <a:latin typeface="IrisUPC" pitchFamily="34" charset="-34"/>
                <a:cs typeface="IrisUPC" pitchFamily="34" charset="-34"/>
              </a:rPr>
            </a:br>
            <a:endParaRPr lang="th-TH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3" name="คำบรรยายภาพแบบลูกศรขวา 12"/>
          <p:cNvSpPr/>
          <p:nvPr/>
        </p:nvSpPr>
        <p:spPr>
          <a:xfrm>
            <a:off x="4644008" y="2708920"/>
            <a:ext cx="1800200" cy="3312368"/>
          </a:xfrm>
          <a:prstGeom prst="rightArrowCallou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latin typeface="IrisUPC" pitchFamily="34" charset="-34"/>
                <a:cs typeface="IrisUPC" pitchFamily="34" charset="-34"/>
              </a:rPr>
              <a:t>คำร้องขอปรึกษาปัญหาข้อกฎหมาย</a:t>
            </a:r>
            <a:endParaRPr lang="th-TH" sz="3200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4" name="คำบรรยายภาพแบบลูกศรขวา 13"/>
          <p:cNvSpPr/>
          <p:nvPr/>
        </p:nvSpPr>
        <p:spPr>
          <a:xfrm>
            <a:off x="251520" y="2386400"/>
            <a:ext cx="1835696" cy="3024336"/>
          </a:xfrm>
          <a:prstGeom prst="rightArrowCallou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 smtClean="0">
                <a:latin typeface="IrisUPC" pitchFamily="34" charset="-34"/>
                <a:cs typeface="IrisUPC" pitchFamily="34" charset="-34"/>
              </a:rPr>
              <a:t>คำร้องขอรับความช่วยเหลือ</a:t>
            </a:r>
            <a:endParaRPr lang="th-TH" sz="3200" dirty="0">
              <a:latin typeface="IrisUPC" pitchFamily="34" charset="-34"/>
              <a:cs typeface="Iris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20170125_142432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rcRect l="3871" r="1927"/>
          <a:stretch>
            <a:fillRect/>
          </a:stretch>
        </p:blipFill>
        <p:spPr>
          <a:xfrm>
            <a:off x="6516216" y="476672"/>
            <a:ext cx="2448272" cy="1949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 descr="20170125_142452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l="5162" r="5798"/>
          <a:stretch>
            <a:fillRect/>
          </a:stretch>
        </p:blipFill>
        <p:spPr>
          <a:xfrm>
            <a:off x="4932040" y="1556792"/>
            <a:ext cx="2232248" cy="1880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 descr="20170125_142515.jpg"/>
          <p:cNvPicPr>
            <a:picLocks noChangeAspect="1"/>
          </p:cNvPicPr>
          <p:nvPr/>
        </p:nvPicPr>
        <p:blipFill>
          <a:blip r:embed="rId4" cstate="print">
            <a:lum contrast="20000"/>
          </a:blip>
          <a:stretch>
            <a:fillRect/>
          </a:stretch>
        </p:blipFill>
        <p:spPr>
          <a:xfrm>
            <a:off x="4644008" y="3573016"/>
            <a:ext cx="4032447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 descr="20170125_142355.jpg"/>
          <p:cNvPicPr>
            <a:picLocks noChangeAspect="1"/>
          </p:cNvPicPr>
          <p:nvPr/>
        </p:nvPicPr>
        <p:blipFill>
          <a:blip r:embed="rId5" cstate="print">
            <a:lum contrast="20000"/>
          </a:blip>
          <a:srcRect l="2581" r="3217"/>
          <a:stretch>
            <a:fillRect/>
          </a:stretch>
        </p:blipFill>
        <p:spPr>
          <a:xfrm>
            <a:off x="4067944" y="0"/>
            <a:ext cx="1910153" cy="1520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0" y="0"/>
            <a:ext cx="3275856" cy="1077218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IrisUPC" pitchFamily="34" charset="-34"/>
                <a:cs typeface="IrisUPC" pitchFamily="34" charset="-34"/>
              </a:rPr>
              <a:t>2</a:t>
            </a:r>
            <a:r>
              <a:rPr lang="th-TH" sz="3600" dirty="0" smtClean="0">
                <a:latin typeface="IrisUPC" pitchFamily="34" charset="-34"/>
                <a:cs typeface="IrisUPC" pitchFamily="34" charset="-34"/>
              </a:rPr>
              <a:t>.ลงเรื่องที่รับมาใน</a:t>
            </a:r>
            <a:r>
              <a:rPr lang="th-TH" sz="3600" dirty="0" err="1" smtClean="0">
                <a:solidFill>
                  <a:srgbClr val="FF0000"/>
                </a:solidFill>
                <a:latin typeface="IrisUPC" pitchFamily="34" charset="-34"/>
                <a:cs typeface="IrisUPC" pitchFamily="34" charset="-34"/>
              </a:rPr>
              <a:t>สารบบ</a:t>
            </a:r>
            <a:r>
              <a:rPr lang="th-TH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dirty="0" smtClean="0">
                <a:latin typeface="IrisUPC" pitchFamily="34" charset="-34"/>
                <a:cs typeface="IrisUPC" pitchFamily="34" charset="-34"/>
              </a:rPr>
            </a:br>
            <a:endParaRPr lang="th-TH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4" name="รูปภาพ 3" descr="20170125_142259.jpg"/>
          <p:cNvPicPr>
            <a:picLocks noChangeAspect="1"/>
          </p:cNvPicPr>
          <p:nvPr/>
        </p:nvPicPr>
        <p:blipFill>
          <a:blip r:embed="rId6" cstate="print"/>
          <a:srcRect t="6741" b="2247"/>
          <a:stretch>
            <a:fillRect/>
          </a:stretch>
        </p:blipFill>
        <p:spPr>
          <a:xfrm rot="5400000">
            <a:off x="-476679" y="1636918"/>
            <a:ext cx="5495722" cy="37512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ไดอะแกรม 4"/>
          <p:cNvGraphicFramePr/>
          <p:nvPr/>
        </p:nvGraphicFramePr>
        <p:xfrm>
          <a:off x="179512" y="188640"/>
          <a:ext cx="8784976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ไดอะแกรม 4"/>
          <p:cNvGraphicFramePr/>
          <p:nvPr/>
        </p:nvGraphicFramePr>
        <p:xfrm>
          <a:off x="467544" y="764704"/>
          <a:ext cx="821925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1051560"/>
          </a:xfrm>
        </p:spPr>
        <p:txBody>
          <a:bodyPr>
            <a:noAutofit/>
          </a:bodyPr>
          <a:lstStyle/>
          <a:p>
            <a:r>
              <a:rPr lang="th-TH" dirty="0" smtClean="0"/>
              <a:t>สรุป เรื่องที่อยู่ใน</a:t>
            </a:r>
            <a:r>
              <a:rPr lang="th-TH" dirty="0" err="1" smtClean="0"/>
              <a:t>สารบบ</a:t>
            </a:r>
            <a:r>
              <a:rPr lang="th-TH" dirty="0" smtClean="0"/>
              <a:t/>
            </a:r>
            <a:br>
              <a:rPr lang="th-TH" dirty="0" smtClean="0"/>
            </a:br>
            <a:r>
              <a:rPr lang="th-TH" sz="3200" dirty="0" smtClean="0"/>
              <a:t>ข้อมูลตั้งแต่ปี ๒๕๕๔ – ๒๕๕๙ จำนวน ๑๔ เรื่อง (๑๕ ราย)</a:t>
            </a:r>
            <a:endParaRPr lang="th-TH" sz="3200" dirty="0"/>
          </a:p>
        </p:txBody>
      </p:sp>
      <p:sp>
        <p:nvSpPr>
          <p:cNvPr id="4" name="ตัวยึดเนื้อหา 2"/>
          <p:cNvSpPr txBox="1">
            <a:spLocks/>
          </p:cNvSpPr>
          <p:nvPr/>
        </p:nvSpPr>
        <p:spPr>
          <a:xfrm>
            <a:off x="2051720" y="1628800"/>
            <a:ext cx="6624736" cy="22322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h-TH" sz="3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ปี ๒๕๕๙ มีจำนวน ๒ เรื่อง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การแบ่งแยกทรัพย์มรดก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การยกที่ดิน </a:t>
            </a:r>
            <a:r>
              <a:rPr kumimoji="0" lang="th-TH" sz="39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สปก.</a:t>
            </a:r>
            <a:r>
              <a:rPr kumimoji="0" lang="th-TH" sz="3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ที่ตนมีชื่อให้ใช้เป็นทางสาธารณะ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th-TH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ตัวยึดเนื้อหา 2"/>
          <p:cNvSpPr txBox="1">
            <a:spLocks/>
          </p:cNvSpPr>
          <p:nvPr/>
        </p:nvSpPr>
        <p:spPr>
          <a:xfrm>
            <a:off x="425340" y="4005064"/>
            <a:ext cx="5184576" cy="20162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ปี ๒๕๕๖ มีจำนวน ๒ เรื่อง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การจดทะเบียนทางภาระจำยอม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การ</a:t>
            </a:r>
            <a:r>
              <a:rPr lang="th-TH" sz="3600" b="1" noProof="0" dirty="0" smtClean="0"/>
              <a:t>ซื้อขายที่ดินไม่มีเอกสารสิทธิ</a:t>
            </a:r>
            <a:endParaRPr kumimoji="0" lang="th-TH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h-TH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th-TH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เนื้อหา 2"/>
          <p:cNvSpPr txBox="1">
            <a:spLocks/>
          </p:cNvSpPr>
          <p:nvPr/>
        </p:nvSpPr>
        <p:spPr>
          <a:xfrm>
            <a:off x="827584" y="692696"/>
            <a:ext cx="5184576" cy="13681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ปี ๒๕๕๗ มีจำนวน ๑ เรื่อง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th-TH" sz="3600" b="1" dirty="0" smtClean="0">
                <a:solidFill>
                  <a:schemeClr val="tx1"/>
                </a:solidFill>
              </a:rPr>
              <a:t>เศษยางพาราส่งกลิ่นรบกวน</a:t>
            </a:r>
            <a:endParaRPr kumimoji="0" lang="th-TH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th-TH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ตัวยึดเนื้อหา 2"/>
          <p:cNvSpPr txBox="1">
            <a:spLocks/>
          </p:cNvSpPr>
          <p:nvPr/>
        </p:nvSpPr>
        <p:spPr>
          <a:xfrm>
            <a:off x="469212" y="2320744"/>
            <a:ext cx="8208912" cy="3636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ปี ๒๕๕๘ มีจำนวน ๖ เรื่อง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th-TH" sz="3600" b="1" dirty="0" smtClean="0">
                <a:solidFill>
                  <a:schemeClr val="tx1"/>
                </a:solidFill>
              </a:rPr>
              <a:t>ที่ดินตกสำรวจ			- ถูกบุกรุกที่ดิน </a:t>
            </a:r>
            <a:r>
              <a:rPr lang="th-TH" sz="3600" b="1" dirty="0" err="1" smtClean="0">
                <a:solidFill>
                  <a:schemeClr val="tx1"/>
                </a:solidFill>
              </a:rPr>
              <a:t>สปก.</a:t>
            </a:r>
            <a:endParaRPr lang="th-TH" sz="3600" b="1" dirty="0" smtClean="0">
              <a:solidFill>
                <a:schemeClr val="tx1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th-TH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หลักเขต</a:t>
            </a:r>
            <a:r>
              <a:rPr kumimoji="0" lang="th-TH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h-TH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สปก.</a:t>
            </a:r>
            <a:r>
              <a:rPr kumimoji="0" lang="th-TH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สูญหาย 	- ที่ดิน </a:t>
            </a:r>
            <a:r>
              <a:rPr kumimoji="0" lang="th-TH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สปก.</a:t>
            </a:r>
            <a:r>
              <a:rPr kumimoji="0" lang="th-TH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ไม่มีทางเข้าออก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th-TH" sz="3600" b="1" baseline="0" dirty="0" smtClean="0">
                <a:solidFill>
                  <a:schemeClr val="tx1"/>
                </a:solidFill>
              </a:rPr>
              <a:t>การปลูกพืชใต้แนวเขตสายไฟฟ้าแรงสูง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ถูกยักยอกทรัพย์มรดก</a:t>
            </a:r>
            <a:endParaRPr kumimoji="0" lang="th-TH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เนื้อหา 2"/>
          <p:cNvSpPr txBox="1">
            <a:spLocks/>
          </p:cNvSpPr>
          <p:nvPr/>
        </p:nvSpPr>
        <p:spPr>
          <a:xfrm>
            <a:off x="827584" y="692696"/>
            <a:ext cx="6984000" cy="25922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ปี ๒๕๕๙ มีจำนวน ๓ เรื่อง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th-TH" sz="3600" b="1" dirty="0" smtClean="0">
                <a:solidFill>
                  <a:schemeClr val="tx1"/>
                </a:solidFill>
              </a:rPr>
              <a:t>การเปลี่ยนแปลงชื่อในโฉนดเมื่อมารดาเสียชีวิต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ไม่มีบัตรประจำตัวประชาชน (๒ ราย)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th-TH" sz="3600" b="1" noProof="0" dirty="0" smtClean="0">
                <a:solidFill>
                  <a:schemeClr val="tx1"/>
                </a:solidFill>
              </a:rPr>
              <a:t>การสู้คดีกรณีถูกฟ้องขับไล่</a:t>
            </a:r>
            <a:endParaRPr kumimoji="0" lang="th-TH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th-TH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 descr="20161014_095214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t="13010"/>
          <a:stretch>
            <a:fillRect/>
          </a:stretch>
        </p:blipFill>
        <p:spPr>
          <a:xfrm>
            <a:off x="4355976" y="2852936"/>
            <a:ext cx="4427984" cy="2888940"/>
          </a:xfrm>
          <a:prstGeom prst="rect">
            <a:avLst/>
          </a:prstGeom>
        </p:spPr>
      </p:pic>
      <p:pic>
        <p:nvPicPr>
          <p:cNvPr id="7" name="รูปภาพ 6" descr="20161121_102525.jpg"/>
          <p:cNvPicPr>
            <a:picLocks noChangeAspect="1"/>
          </p:cNvPicPr>
          <p:nvPr/>
        </p:nvPicPr>
        <p:blipFill>
          <a:blip r:embed="rId3" cstate="print">
            <a:lum bright="20000" contrast="10000"/>
          </a:blip>
          <a:stretch>
            <a:fillRect/>
          </a:stretch>
        </p:blipFill>
        <p:spPr>
          <a:xfrm rot="4868922">
            <a:off x="268983" y="2656928"/>
            <a:ext cx="3779912" cy="283493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5373216"/>
            <a:ext cx="5976664" cy="1051560"/>
          </a:xfrm>
        </p:spPr>
        <p:txBody>
          <a:bodyPr/>
          <a:lstStyle/>
          <a:p>
            <a:r>
              <a:rPr lang="th-TH" dirty="0" smtClean="0"/>
              <a:t>การช่วยเหลือ กรณีไม่มีบัตรประชาชน</a:t>
            </a:r>
            <a:endParaRPr lang="th-TH" dirty="0"/>
          </a:p>
        </p:txBody>
      </p:sp>
      <p:pic>
        <p:nvPicPr>
          <p:cNvPr id="6" name="รูปภาพ 5" descr="20161121_09464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9792" y="404664"/>
            <a:ext cx="4032448" cy="302433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สร้างบ้านตาวาศ ม.9_๑๗๐๑๒๗_00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9460" y="176240"/>
            <a:ext cx="8568952" cy="642671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ไดอะแกรม 5"/>
          <p:cNvGraphicFramePr/>
          <p:nvPr/>
        </p:nvGraphicFramePr>
        <p:xfrm>
          <a:off x="179512" y="0"/>
          <a:ext cx="8291264" cy="2029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</p:nvPr>
        </p:nvGraphicFramePr>
        <p:xfrm>
          <a:off x="323528" y="2204864"/>
          <a:ext cx="8820472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8" name="รูปภาพ 7" descr="IMG_20160831_101522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195736" y="2996952"/>
            <a:ext cx="4896544" cy="3672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ไดอะแกรม 5"/>
          <p:cNvGraphicFramePr/>
          <p:nvPr/>
        </p:nvGraphicFramePr>
        <p:xfrm>
          <a:off x="179512" y="0"/>
          <a:ext cx="8291264" cy="2029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</p:nvPr>
        </p:nvGraphicFramePr>
        <p:xfrm>
          <a:off x="683568" y="2132856"/>
          <a:ext cx="7920880" cy="4293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รูปภาพ 6" descr="ประชาพิจารณ์ม.12_๑๗๐๑๒๗_0004.jpg"/>
          <p:cNvPicPr>
            <a:picLocks noChangeAspect="1"/>
          </p:cNvPicPr>
          <p:nvPr/>
        </p:nvPicPr>
        <p:blipFill>
          <a:blip r:embed="rId12" cstate="print"/>
          <a:srcRect t="22979"/>
          <a:stretch>
            <a:fillRect/>
          </a:stretch>
        </p:blipFill>
        <p:spPr>
          <a:xfrm>
            <a:off x="323528" y="1988840"/>
            <a:ext cx="4596003" cy="2654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 descr="ประชาพิจารณ์ม.12_๑๗๐๑๒๗_0005.jpg"/>
          <p:cNvPicPr>
            <a:picLocks noChangeAspect="1"/>
          </p:cNvPicPr>
          <p:nvPr/>
        </p:nvPicPr>
        <p:blipFill>
          <a:blip r:embed="rId13" cstate="print"/>
          <a:srcRect r="-628" b="-6839"/>
          <a:stretch>
            <a:fillRect/>
          </a:stretch>
        </p:blipFill>
        <p:spPr>
          <a:xfrm>
            <a:off x="4860032" y="1412776"/>
            <a:ext cx="3888432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ไดอะแกรม 5"/>
          <p:cNvGraphicFramePr/>
          <p:nvPr/>
        </p:nvGraphicFramePr>
        <p:xfrm>
          <a:off x="179512" y="0"/>
          <a:ext cx="8291264" cy="2029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</p:nvPr>
        </p:nvGraphicFramePr>
        <p:xfrm>
          <a:off x="395536" y="1988840"/>
          <a:ext cx="2592288" cy="4293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รูปภาพ 6" descr="20160721_084806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499991" y="3501008"/>
            <a:ext cx="4475989" cy="3356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รูปภาพ 8" descr="20160721_085314.jpg"/>
          <p:cNvPicPr>
            <a:picLocks noChangeAspect="1"/>
          </p:cNvPicPr>
          <p:nvPr/>
        </p:nvPicPr>
        <p:blipFill>
          <a:blip r:embed="rId13" cstate="print"/>
          <a:srcRect t="12309"/>
          <a:stretch>
            <a:fillRect/>
          </a:stretch>
        </p:blipFill>
        <p:spPr>
          <a:xfrm>
            <a:off x="3059832" y="1412776"/>
            <a:ext cx="3899925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 descr="IMG_7199.JPG"/>
          <p:cNvPicPr>
            <a:picLocks noChangeAspect="1"/>
          </p:cNvPicPr>
          <p:nvPr/>
        </p:nvPicPr>
        <p:blipFill>
          <a:blip r:embed="rId2" cstate="print">
            <a:lum bright="10000" contrast="10000"/>
          </a:blip>
          <a:srcRect t="22547"/>
          <a:stretch>
            <a:fillRect/>
          </a:stretch>
        </p:blipFill>
        <p:spPr>
          <a:xfrm rot="10800000">
            <a:off x="168816" y="924456"/>
            <a:ext cx="8801191" cy="51125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th-TH" sz="9600" dirty="0" smtClean="0">
                <a:solidFill>
                  <a:srgbClr val="0070C0"/>
                </a:solidFill>
              </a:rPr>
              <a:t>  </a:t>
            </a:r>
            <a:r>
              <a:rPr lang="th-TH" sz="9600" dirty="0" smtClean="0">
                <a:solidFill>
                  <a:srgbClr val="0070C0"/>
                </a:solidFill>
              </a:rPr>
              <a:t>ศูนย์คุ้มครองสิทธิและช่วยเหลือ ทางกฎหมายแก่ประชาชน </a:t>
            </a:r>
          </a:p>
          <a:p>
            <a:pPr>
              <a:buNone/>
            </a:pPr>
            <a:r>
              <a:rPr lang="th-TH" sz="9600" dirty="0" smtClean="0">
                <a:solidFill>
                  <a:srgbClr val="0070C0"/>
                </a:solidFill>
              </a:rPr>
              <a:t> </a:t>
            </a:r>
            <a:r>
              <a:rPr lang="th-TH" sz="9600" dirty="0" smtClean="0">
                <a:solidFill>
                  <a:srgbClr val="0070C0"/>
                </a:solidFill>
              </a:rPr>
              <a:t> </a:t>
            </a:r>
            <a:r>
              <a:rPr lang="th-TH" sz="9600" dirty="0" err="1" smtClean="0">
                <a:solidFill>
                  <a:srgbClr val="0070C0"/>
                </a:solidFill>
              </a:rPr>
              <a:t>อบต.</a:t>
            </a:r>
            <a:r>
              <a:rPr lang="th-TH" sz="9600" dirty="0" smtClean="0">
                <a:solidFill>
                  <a:srgbClr val="0070C0"/>
                </a:solidFill>
              </a:rPr>
              <a:t>คันธุลี</a:t>
            </a:r>
            <a:endParaRPr lang="th-TH" sz="96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th-TH" sz="96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th-TH" sz="9600" b="1" dirty="0" smtClean="0">
                <a:solidFill>
                  <a:srgbClr val="0070C0"/>
                </a:solidFill>
              </a:rPr>
              <a:t>ยินดีให้บริการค่ะ</a:t>
            </a:r>
            <a:endParaRPr lang="th-TH" sz="9600" b="1" dirty="0">
              <a:solidFill>
                <a:srgbClr val="0070C0"/>
              </a:solidFill>
            </a:endParaRPr>
          </a:p>
        </p:txBody>
      </p:sp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423672" y="5445224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sp>
        <p:nvSpPr>
          <p:cNvPr id="1026" name="AutoShape 2" descr="ผลการค้นหารูปภาพสำหรับ ขอบคุณค่ะ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028" name="AutoShape 4" descr="ผลการค้นหารูปภาพสำหรับ ขอบคุณค่ะ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030" name="AutoShape 6" descr="ผลการค้นหารูปภาพสำหรับ ขอบคุณค่ะ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032" name="Picture 8" descr="ผลการค้นหารูปภาพสำหรับ ขอบคุณค่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564904"/>
            <a:ext cx="3816424" cy="4008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มุมมอง">
  <a:themeElements>
    <a:clrScheme name="มุมมอง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กระบวนการหลอม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มุมมอง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1025</TotalTime>
  <Words>508</Words>
  <Application>Microsoft Office PowerPoint</Application>
  <PresentationFormat>นำเสนอทางหน้าจอ (4:3)</PresentationFormat>
  <Paragraphs>69</Paragraphs>
  <Slides>24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24</vt:i4>
      </vt:variant>
    </vt:vector>
  </HeadingPairs>
  <TitlesOfParts>
    <vt:vector size="25" baseType="lpstr">
      <vt:lpstr>มุมมอง</vt:lpstr>
      <vt:lpstr>ยินดีต้อนรับสู่ ศูนย์คุ้มครองสิทธิและช่วยเหลือทางกฎหมายแก่ประชาชน  อบต.คันธุลี</vt:lpstr>
      <vt:lpstr>ภาพนิ่ง 2</vt:lpstr>
      <vt:lpstr>มีวัตถุประสงค์ เพื่อ.......</vt:lpstr>
      <vt:lpstr>ภาพนิ่ง 4</vt:lpstr>
      <vt:lpstr>การปฏิบัติงานของศูนย์ฯ</vt:lpstr>
      <vt:lpstr>สนง.อัยการคุ้มครองสิทธิฯ จังหวัดสุราษฎร์ธานี (สาขาไชยา) เป็นพี่เลี้ยงมาตรวจเยี่ยม ดูแล ให้คำปรึกษา แนะนำ  </vt:lpstr>
      <vt:lpstr>ภาพนิ่ง 7</vt:lpstr>
      <vt:lpstr>ภาพนิ่ง 8</vt:lpstr>
      <vt:lpstr>ภาพนิ่ง 9</vt:lpstr>
      <vt:lpstr>ภาพนิ่ง 10</vt:lpstr>
      <vt:lpstr>ภาพนิ่ง 11</vt:lpstr>
      <vt:lpstr>ภาพนิ่ง 12</vt:lpstr>
      <vt:lpstr>ภาพนิ่ง 13</vt:lpstr>
      <vt:lpstr>ภาพนิ่ง 14</vt:lpstr>
      <vt:lpstr>สรุป เรื่องที่อยู่ในสารบบ ข้อมูลตั้งแต่ปี ๒๕๕๔ – ๒๕๕๙ จำนวน ๑๔ เรื่อง (๑๕ ราย)</vt:lpstr>
      <vt:lpstr>ภาพนิ่ง 16</vt:lpstr>
      <vt:lpstr>ภาพนิ่ง 17</vt:lpstr>
      <vt:lpstr>การช่วยเหลือ กรณีไม่มีบัตรประชาชน</vt:lpstr>
      <vt:lpstr>ภาพนิ่ง 19</vt:lpstr>
      <vt:lpstr>ภาพนิ่ง 20</vt:lpstr>
      <vt:lpstr>ภาพนิ่ง 21</vt:lpstr>
      <vt:lpstr>ภาพนิ่ง 22</vt:lpstr>
      <vt:lpstr>ภาพนิ่ง 23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Toshiba</dc:creator>
  <cp:lastModifiedBy>Toshiba</cp:lastModifiedBy>
  <cp:revision>87</cp:revision>
  <dcterms:created xsi:type="dcterms:W3CDTF">2015-02-16T04:35:14Z</dcterms:created>
  <dcterms:modified xsi:type="dcterms:W3CDTF">2017-06-12T07:26:53Z</dcterms:modified>
</cp:coreProperties>
</file>